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7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1157" r:id="rId2"/>
    <p:sldId id="1146" r:id="rId3"/>
    <p:sldId id="1114" r:id="rId4"/>
    <p:sldId id="388" r:id="rId5"/>
    <p:sldId id="1125" r:id="rId6"/>
    <p:sldId id="1126" r:id="rId7"/>
    <p:sldId id="1153" r:id="rId8"/>
    <p:sldId id="1154" r:id="rId9"/>
    <p:sldId id="1155" r:id="rId10"/>
    <p:sldId id="1156" r:id="rId11"/>
    <p:sldId id="1127" r:id="rId12"/>
    <p:sldId id="1128" r:id="rId13"/>
    <p:sldId id="1129" r:id="rId14"/>
    <p:sldId id="1147" r:id="rId15"/>
    <p:sldId id="1159" r:id="rId16"/>
    <p:sldId id="1149" r:id="rId17"/>
    <p:sldId id="1150" r:id="rId18"/>
    <p:sldId id="1151" r:id="rId19"/>
    <p:sldId id="1158" r:id="rId20"/>
    <p:sldId id="1152" r:id="rId21"/>
    <p:sldId id="109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7" autoAdjust="0"/>
    <p:restoredTop sz="87142" autoAdjust="0"/>
  </p:normalViewPr>
  <p:slideViewPr>
    <p:cSldViewPr snapToGrid="0">
      <p:cViewPr>
        <p:scale>
          <a:sx n="75" d="100"/>
          <a:sy n="75" d="100"/>
        </p:scale>
        <p:origin x="448" y="5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D8032-78F4-4794-A9F8-2C581B382794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BBF4D-4053-4C20-BF7C-449380EE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50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基于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的开源 </a:t>
            </a:r>
            <a:r>
              <a:rPr lang="en-US" altLang="zh-CN" sz="1300" dirty="0">
                <a:latin typeface="+mj-lt"/>
              </a:rPr>
              <a:t>RTOS</a:t>
            </a:r>
            <a:r>
              <a:rPr lang="zh-CN" altLang="en-US" sz="1300" dirty="0">
                <a:latin typeface="+mj-lt"/>
              </a:rPr>
              <a:t>的编译并不稳定，本地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支持不完善，且语言缺乏。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zh-CN" altLang="en-US" sz="2000" dirty="0"/>
              <a:t>内核层：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内核，是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的核心部分，包括了内核系统中对象的实现，例如多线程及其调度、信号量、邮箱、消息队列、内存管理、定时器等；</a:t>
            </a:r>
            <a:r>
              <a:rPr lang="en-US" altLang="zh-CN" sz="2000" dirty="0" err="1"/>
              <a:t>libcpu</a:t>
            </a:r>
            <a:r>
              <a:rPr lang="en-US" altLang="zh-CN" sz="2000" dirty="0"/>
              <a:t>/BSP</a:t>
            </a:r>
            <a:r>
              <a:rPr lang="zh-CN" altLang="en-US" sz="2000" dirty="0"/>
              <a:t>（芯片移植相关文件 </a:t>
            </a:r>
            <a:r>
              <a:rPr lang="en-US" altLang="zh-CN" sz="2000" dirty="0"/>
              <a:t>/ </a:t>
            </a:r>
            <a:r>
              <a:rPr lang="zh-CN" altLang="en-US" sz="2000" dirty="0"/>
              <a:t>板级支持包）与硬件密切相关，由外设驱动和 </a:t>
            </a:r>
            <a:r>
              <a:rPr lang="en-US" altLang="zh-CN" sz="2000" dirty="0"/>
              <a:t>CPU </a:t>
            </a:r>
            <a:r>
              <a:rPr lang="zh-CN" altLang="en-US" sz="2000" dirty="0"/>
              <a:t>移植构成。</a:t>
            </a:r>
            <a:endParaRPr lang="en-US" altLang="zh-CN" sz="2000" dirty="0"/>
          </a:p>
          <a:p>
            <a:r>
              <a:rPr lang="zh-CN" altLang="en-US" sz="2000" dirty="0"/>
              <a:t>组件与服务层：组件是基于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内核之上的上层软件，例如虚拟文件系统、</a:t>
            </a:r>
            <a:r>
              <a:rPr lang="en-US" altLang="zh-CN" sz="2000" dirty="0" err="1"/>
              <a:t>FinSH</a:t>
            </a:r>
            <a:r>
              <a:rPr lang="en-US" altLang="zh-CN" sz="2000" dirty="0"/>
              <a:t> </a:t>
            </a:r>
            <a:r>
              <a:rPr lang="zh-CN" altLang="en-US" sz="2000" dirty="0"/>
              <a:t>命令行界面、网络框架、设备框架等。采用模块化设计，做到组件内部高内聚，组件之间低耦合。</a:t>
            </a:r>
            <a:endParaRPr lang="en-US" altLang="zh-CN" sz="2000" dirty="0"/>
          </a:p>
          <a:p>
            <a:r>
              <a:rPr lang="en-US" altLang="zh-CN" sz="2000" dirty="0"/>
              <a:t>RT-Thread </a:t>
            </a:r>
            <a:r>
              <a:rPr lang="zh-CN" altLang="en-US" sz="2000" dirty="0"/>
              <a:t>软件包：运行于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物联网操作系统平台上，面向不同应用领域的通用软件组件，由描述信息、源代码或库文件组成。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提供了开放的软件包平台，这里存放了官方提供或开发者提供的软件包，该平台为开发者提供了众多可重用软件包的选择，这也是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生态的重要组成部分。软件包生态对于一个操作系统的选择至关重要，因为这些软件包具有很强的可重用性，模块化程度很高，极大的方便应用开发者在最短时间内，打造出自己想要的系统。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已经支持的软件包数量已经达到 </a:t>
            </a:r>
            <a:r>
              <a:rPr lang="en-US" altLang="zh-CN" sz="2000" dirty="0"/>
              <a:t>400+</a:t>
            </a:r>
            <a:r>
              <a:rPr lang="zh-CN" altLang="en-US" sz="2000" dirty="0"/>
              <a:t>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</a:rPr>
              <a:t>1.</a:t>
            </a:r>
            <a:r>
              <a:rPr lang="zh-CN" altLang="en-US" sz="1300" dirty="0">
                <a:latin typeface="+mj-lt"/>
              </a:rPr>
              <a:t>硬件层：包含嵌入式硬件的所有组件，包括</a:t>
            </a:r>
            <a:r>
              <a:rPr lang="en-US" altLang="zh-CN" sz="1300" dirty="0">
                <a:latin typeface="+mj-lt"/>
              </a:rPr>
              <a:t>CPU</a:t>
            </a:r>
            <a:r>
              <a:rPr lang="zh-CN" altLang="en-US" sz="1300" dirty="0">
                <a:latin typeface="+mj-lt"/>
              </a:rPr>
              <a:t>；</a:t>
            </a:r>
            <a:r>
              <a:rPr lang="en-US" altLang="zh-CN" sz="1300" dirty="0">
                <a:latin typeface="+mj-lt"/>
              </a:rPr>
              <a:t>RAM</a:t>
            </a:r>
            <a:r>
              <a:rPr lang="zh-CN" altLang="en-US" sz="1300" dirty="0">
                <a:latin typeface="+mj-lt"/>
              </a:rPr>
              <a:t>，</a:t>
            </a:r>
            <a:r>
              <a:rPr lang="en-US" altLang="zh-CN" sz="1300" dirty="0">
                <a:latin typeface="+mj-lt"/>
              </a:rPr>
              <a:t>FLASH</a:t>
            </a:r>
            <a:r>
              <a:rPr lang="zh-CN" altLang="en-US" sz="1300" dirty="0">
                <a:latin typeface="+mj-lt"/>
              </a:rPr>
              <a:t>等存储相关组件；</a:t>
            </a:r>
            <a:r>
              <a:rPr lang="en-US" altLang="zh-CN" sz="1300" dirty="0">
                <a:latin typeface="+mj-lt"/>
              </a:rPr>
              <a:t>UART</a:t>
            </a:r>
            <a:r>
              <a:rPr lang="zh-CN" altLang="en-US" sz="1300" dirty="0">
                <a:latin typeface="+mj-lt"/>
              </a:rPr>
              <a:t>等串口通信相关组件；</a:t>
            </a:r>
            <a:r>
              <a:rPr lang="en-US" altLang="zh-CN" sz="1300" dirty="0">
                <a:latin typeface="+mj-lt"/>
              </a:rPr>
              <a:t>EMAC</a:t>
            </a:r>
            <a:r>
              <a:rPr lang="zh-CN" altLang="en-US" sz="1300" dirty="0">
                <a:latin typeface="+mj-lt"/>
              </a:rPr>
              <a:t>等网络相关组件；还有系统时钟等基本设置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</a:rPr>
              <a:t>2.</a:t>
            </a:r>
            <a:r>
              <a:rPr lang="en-US" altLang="zh-CN" sz="1300" dirty="0">
                <a:latin typeface="+mj-lt"/>
              </a:rPr>
              <a:t>Libcpu</a:t>
            </a:r>
            <a:r>
              <a:rPr lang="zh-CN" altLang="en-US" sz="1300" dirty="0">
                <a:latin typeface="+mj-lt"/>
              </a:rPr>
              <a:t>抽象层：</a:t>
            </a:r>
            <a:r>
              <a:rPr lang="zh-CN" altLang="en-US" sz="2000" dirty="0"/>
              <a:t>向下提供了一套统一的 </a:t>
            </a:r>
            <a:r>
              <a:rPr lang="en-US" altLang="zh-CN" sz="2000" dirty="0"/>
              <a:t>CPU </a:t>
            </a:r>
            <a:r>
              <a:rPr lang="zh-CN" altLang="en-US" sz="2000" dirty="0"/>
              <a:t>架构移植接口，这部分接口包含了全局中断开关函数、线程上下文切换函数、时钟节拍的配置和中断函数、</a:t>
            </a:r>
            <a:r>
              <a:rPr lang="en-US" altLang="zh-CN" sz="2000" dirty="0"/>
              <a:t>Cache </a:t>
            </a:r>
            <a:r>
              <a:rPr lang="zh-CN" altLang="en-US" sz="2000" dirty="0"/>
              <a:t>等等内容</a:t>
            </a:r>
            <a:endParaRPr lang="en-US" altLang="zh-C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err="1">
                <a:latin typeface="+mj-lt"/>
              </a:rPr>
              <a:t>Bsp</a:t>
            </a:r>
            <a:r>
              <a:rPr lang="zh-CN" altLang="en-US" sz="2000" dirty="0">
                <a:latin typeface="+mj-lt"/>
              </a:rPr>
              <a:t>板级支持包：包含对</a:t>
            </a:r>
            <a:r>
              <a:rPr lang="en-US" altLang="zh-CN" sz="2000" dirty="0">
                <a:latin typeface="+mj-lt"/>
              </a:rPr>
              <a:t>MCU</a:t>
            </a:r>
            <a:r>
              <a:rPr lang="zh-CN" altLang="en-US" sz="2000" dirty="0">
                <a:latin typeface="+mj-lt"/>
              </a:rPr>
              <a:t>片上外设驱动（硬件定时器，</a:t>
            </a:r>
            <a:r>
              <a:rPr lang="en-US" altLang="zh-CN" sz="2000" dirty="0">
                <a:latin typeface="+mj-lt"/>
              </a:rPr>
              <a:t>ADC</a:t>
            </a:r>
            <a:r>
              <a:rPr lang="zh-CN" altLang="en-US" sz="2000" dirty="0">
                <a:latin typeface="+mj-lt"/>
              </a:rPr>
              <a:t>，看门狗等），</a:t>
            </a:r>
            <a:r>
              <a:rPr lang="en-US" altLang="zh-CN" sz="2000" dirty="0">
                <a:latin typeface="+mj-lt"/>
              </a:rPr>
              <a:t>MCU</a:t>
            </a:r>
            <a:r>
              <a:rPr lang="zh-CN" altLang="en-US" sz="2000" dirty="0">
                <a:latin typeface="+mj-lt"/>
              </a:rPr>
              <a:t>外板载外设驱动（以太网，</a:t>
            </a:r>
            <a:r>
              <a:rPr lang="en-US" altLang="zh-CN" sz="2000" dirty="0">
                <a:latin typeface="+mj-lt"/>
              </a:rPr>
              <a:t>TF</a:t>
            </a:r>
            <a:r>
              <a:rPr lang="zh-CN" altLang="en-US" sz="2000" dirty="0">
                <a:latin typeface="+mj-lt"/>
              </a:rPr>
              <a:t>卡等），拓展模块驱动的支持</a:t>
            </a:r>
            <a:endParaRPr lang="en-US" altLang="zh-CN" sz="20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3.</a:t>
            </a:r>
            <a:r>
              <a:rPr lang="zh-CN" altLang="en-US" sz="2000" dirty="0">
                <a:latin typeface="+mj-lt"/>
              </a:rPr>
              <a:t>实时内核：包含</a:t>
            </a:r>
            <a:r>
              <a:rPr lang="zh-CN" altLang="en-US" sz="2000" dirty="0"/>
              <a:t>对象管理、线程管理及调度器、线程间通信管理、时钟管理及内存管理等等，内核最小的资源占用情况是 </a:t>
            </a:r>
            <a:r>
              <a:rPr lang="en-US" altLang="zh-CN" sz="2000" dirty="0"/>
              <a:t>3KB ROM</a:t>
            </a:r>
            <a:r>
              <a:rPr lang="zh-CN" altLang="en-US" sz="2000" dirty="0"/>
              <a:t>，</a:t>
            </a:r>
            <a:r>
              <a:rPr lang="en-US" altLang="zh-CN" sz="2000" dirty="0"/>
              <a:t>1.2KB RAM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4.</a:t>
            </a:r>
            <a:r>
              <a:rPr lang="zh-CN" altLang="en-US" sz="2000" dirty="0">
                <a:latin typeface="+mj-lt"/>
              </a:rPr>
              <a:t>内核库：包含内核相关部分的头文件和最小</a:t>
            </a:r>
            <a:r>
              <a:rPr lang="en-US" altLang="zh-CN" sz="2000" dirty="0">
                <a:latin typeface="+mj-lt"/>
              </a:rPr>
              <a:t>C</a:t>
            </a:r>
            <a:r>
              <a:rPr lang="zh-CN" altLang="en-US" sz="2000" dirty="0">
                <a:latin typeface="+mj-lt"/>
              </a:rPr>
              <a:t>运行库。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</a:rPr>
              <a:t>RT-thread</a:t>
            </a:r>
            <a:r>
              <a:rPr lang="zh-CN" altLang="en-US" sz="1300" dirty="0">
                <a:latin typeface="+mj-lt"/>
              </a:rPr>
              <a:t>的实时内核包含一定程度的相互依赖关系。最底层的是基础头文件，其中包含了对各种数据类型的宏定义等基础部分。之后是中断管理程序，由于之后的很多模块在操作时都需要开关中断，所以这是后面其他组件的基础。之后是基础服务模块，其中实现了队列，栈等常见的数据结构，然后是线程管理模块，其中定义了内核的线程控制块和线程调度算法，最后则是时钟，通信，内存等其他模块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0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0AA3A5DC-CD97-77C4-7EA9-F51B0634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>
            <a:extLst>
              <a:ext uri="{FF2B5EF4-FFF2-40B4-BE49-F238E27FC236}">
                <a16:creationId xmlns:a16="http://schemas.microsoft.com/office/drawing/2014/main" id="{B00D3A4C-F986-0FA0-7EDF-094A449D91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>
            <a:extLst>
              <a:ext uri="{FF2B5EF4-FFF2-40B4-BE49-F238E27FC236}">
                <a16:creationId xmlns:a16="http://schemas.microsoft.com/office/drawing/2014/main" id="{2CDA1DB0-01BB-8AAC-35E0-2C25708DBD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effectLst/>
                <a:latin typeface="inherit"/>
              </a:rPr>
              <a:t>embedded-</a:t>
            </a:r>
            <a:r>
              <a:rPr lang="en-US" sz="2000" b="0" dirty="0" err="1">
                <a:effectLst/>
                <a:latin typeface="inherit"/>
              </a:rPr>
              <a:t>hal</a:t>
            </a:r>
            <a:r>
              <a:rPr lang="en-US" sz="2000" b="0" dirty="0">
                <a:effectLst/>
                <a:latin typeface="inherit"/>
              </a:rPr>
              <a:t>`</a:t>
            </a:r>
            <a:r>
              <a:rPr lang="zh-CN" altLang="en-US" sz="2000" dirty="0"/>
              <a:t>抽象层驱动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2641C0D1-8FE3-F054-4925-9F660A549F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31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84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7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A0EBB1BD-3F5C-D659-A81E-E02D91AD5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>
            <a:extLst>
              <a:ext uri="{FF2B5EF4-FFF2-40B4-BE49-F238E27FC236}">
                <a16:creationId xmlns:a16="http://schemas.microsoft.com/office/drawing/2014/main" id="{1D313A38-884E-5637-158E-6291A61D90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>
            <a:extLst>
              <a:ext uri="{FF2B5EF4-FFF2-40B4-BE49-F238E27FC236}">
                <a16:creationId xmlns:a16="http://schemas.microsoft.com/office/drawing/2014/main" id="{AC671B9B-D070-4CAA-6829-016B4BA9BC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7C2846F8-FD5A-EEF7-8E9B-CA00DB98B5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9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This is the outline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43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在介绍项目背景和项目概述之前，至少应该先提出我们整体在干什么，即 “</a:t>
            </a:r>
            <a:r>
              <a:rPr lang="en-US" altLang="zh-CN" dirty="0"/>
              <a:t>Rust</a:t>
            </a:r>
            <a:r>
              <a:rPr lang="zh-CN" altLang="en-US" dirty="0"/>
              <a:t>改写</a:t>
            </a:r>
            <a:r>
              <a:rPr lang="en-US" altLang="zh-CN" dirty="0"/>
              <a:t>RT-Thread</a:t>
            </a:r>
            <a:r>
              <a:rPr lang="zh-CN" altLang="en-US" dirty="0"/>
              <a:t>” ，接着就从介绍</a:t>
            </a:r>
            <a:r>
              <a:rPr lang="en-US" altLang="zh-CN" dirty="0"/>
              <a:t>Rust</a:t>
            </a:r>
            <a:r>
              <a:rPr lang="zh-CN" altLang="en-US" dirty="0"/>
              <a:t>，介绍</a:t>
            </a:r>
            <a:r>
              <a:rPr lang="en-US" altLang="zh-CN" dirty="0"/>
              <a:t>RT-Thread</a:t>
            </a:r>
            <a:r>
              <a:rPr lang="zh-CN" altLang="en-US" dirty="0"/>
              <a:t>，最后进一步介绍我们到底想做什么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zh-CN" altLang="en-US" sz="1300" dirty="0">
                <a:latin typeface="+mj-lt"/>
              </a:rPr>
              <a:t>先从整体上给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下个定义</a:t>
            </a:r>
            <a:endParaRPr lang="en-US" altLang="zh-CN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r>
              <a:rPr lang="zh-CN" altLang="en-US" sz="1300" dirty="0">
                <a:latin typeface="+mj-lt"/>
              </a:rPr>
              <a:t>作为一门比较近代的语言，介绍一下它的产生背景</a:t>
            </a:r>
            <a:endParaRPr lang="en-US" altLang="zh-CN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r>
              <a:rPr lang="zh-CN" altLang="en-US" sz="1300" dirty="0">
                <a:latin typeface="+mj-lt"/>
              </a:rPr>
              <a:t>最后介绍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的主要功能，即 安全 ，高性能， 高并发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定位：中国自主研发的嵌入式实时多线程操作系统，完全开源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特点：轻量级，支持内存管理和线程调度，包含了操作系统的几个重要方面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引入我们要改写的主体：</a:t>
            </a:r>
            <a:r>
              <a:rPr lang="en-US" altLang="zh-CN" sz="1300" dirty="0">
                <a:latin typeface="+mj-lt"/>
              </a:rPr>
              <a:t>Nano</a:t>
            </a:r>
            <a:r>
              <a:rPr lang="zh-CN" altLang="en-US" sz="1300" dirty="0">
                <a:latin typeface="+mj-lt"/>
              </a:rPr>
              <a:t>版本，为接下来</a:t>
            </a:r>
            <a:r>
              <a:rPr lang="en-US" altLang="zh-CN" sz="1300" dirty="0">
                <a:latin typeface="+mj-lt"/>
              </a:rPr>
              <a:t>What we want to do</a:t>
            </a:r>
            <a:r>
              <a:rPr lang="zh-CN" altLang="en-US" sz="1300" dirty="0">
                <a:latin typeface="+mj-lt"/>
              </a:rPr>
              <a:t>过渡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先高屋建瓴的介绍总体目标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再声明要改写的对象：基本囊括了整个内核，路线图在</a:t>
            </a:r>
            <a:r>
              <a:rPr lang="en-US" altLang="zh-CN" sz="1300" dirty="0">
                <a:latin typeface="+mj-lt"/>
              </a:rPr>
              <a:t>How</a:t>
            </a:r>
            <a:r>
              <a:rPr lang="zh-CN" altLang="en-US" sz="1300" dirty="0">
                <a:latin typeface="+mj-lt"/>
              </a:rPr>
              <a:t>部分已经摆出了，这里你就可以说这些基本涵盖了整个内核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最后介绍一下我们预期实现的目标：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内核，安全性提升，支持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>
                <a:latin typeface="+mj-lt"/>
              </a:rPr>
              <a:t>开发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引入：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语言的指针的天使与魔鬼，且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语言缺少有效的并发支持，导致内存和并发漏洞成为当前操作系统的噩梦。而使用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开发操作系统的代价仅仅是学会用 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 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编程。与完善更成熟的库和包。</a:t>
            </a:r>
            <a:endParaRPr lang="en-US" altLang="zh-CN" sz="20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内存安全：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安全和可靠性成为一门语言必须考虑的因素。 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语言采用移动语义，拥有严格的代数类型系统以及生命周期、所有权模型； 相比传统的编程语言，这些模型能在合适的时候释放所用资源，减少漏洞的出现。 此外，通过语义检查，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能在编译期有效寻找内存和线程安全问题，降低开发和测试的负担。</a:t>
            </a:r>
            <a:endParaRPr lang="en-US" altLang="zh-CN" sz="2000" b="0" i="0" dirty="0">
              <a:solidFill>
                <a:srgbClr val="262625"/>
              </a:solidFill>
              <a:effectLst/>
              <a:latin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高性能：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通常公认裸机的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语言性能在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语言级别，拥有较高的运行效率。且能应用在多个平台和指令集中，这包括裸机平台；处理核、操作系统厂家还可以提供自己的编译目标， 无需厂家自己重新开发、提供工具链。</a:t>
            </a:r>
            <a:endParaRPr lang="en-US" altLang="zh-CN" sz="1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现代化开发体验</a:t>
            </a:r>
            <a:r>
              <a:rPr lang="en-US" altLang="zh-CN" sz="1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这包括了闭包、过程宏等传统上用于函数式编程的技术，和多态、虚函数表等面向对象语言的技术。 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zh-CN" altLang="en-US" sz="1300" dirty="0">
                <a:latin typeface="+mj-lt"/>
              </a:rPr>
              <a:t>这里介绍使用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的用户和公司逐渐增多，正需要基于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的系统提供更好的开发体验，让我们看看如何在</a:t>
            </a:r>
            <a:r>
              <a:rPr lang="en-US" altLang="zh-CN" sz="1300" dirty="0">
                <a:latin typeface="+mj-lt"/>
              </a:rPr>
              <a:t>RTOS</a:t>
            </a:r>
            <a:r>
              <a:rPr lang="zh-CN" altLang="en-US" sz="1300" dirty="0">
                <a:latin typeface="+mj-lt"/>
              </a:rPr>
              <a:t>领域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的情况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EFFDD-77E9-7DBD-8430-0C57F96E4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D2AA7F-19F3-2DE5-487E-1E33C46CE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22851-6B34-B56A-2437-31DD0D01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CA889-A949-DD6D-837F-191C7EFB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692D6-68F5-7383-CBF3-5136E755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23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8858D-1470-9AFD-16E9-774F7D60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103AC4-7383-8CC5-E6E5-4C5D7B02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40B972-C18F-3911-3569-41FFAC76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6FA8B-EB56-184D-C266-B7DCE8DC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67E7D8-9479-E555-D5A4-0F916AF9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8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94BC26-AA4C-6396-9047-CAC8CD6B2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76BD16-19AF-1A43-DB10-00554C43A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887E1A-541A-E6BA-B668-C1ECDF5E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E7E8F-9309-D0B1-9E13-73C89A92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B52E0-F487-186C-9514-0296AAE2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08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0BF6A-5FC3-7FFA-DA45-CA73A283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5E32C-D960-AD4B-7EDC-F48A488D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8C027-3F64-D6B2-11F3-27E424A0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22F54-66DA-78FA-C07A-8678500B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B0778-D06B-6904-72B9-05E1F601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5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9D14F-062A-F596-986D-6C851681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1F8F33-0E1C-17E6-AA16-219596621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C5AA7-3F1A-FC29-2B11-5B842DCE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A05AE-4FB0-C143-C283-C3D5ABF0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25471B-BE3E-E56F-69A7-F8EBE5C1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82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ED7C2-A05A-17D7-3942-7C2525AF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1D720-7420-ADE6-2959-F00A93DF0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C30C83-CD2C-AA37-93FB-1DC33553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EA1E2-89D2-E4BC-10BE-95568E33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8387C0-07C7-6190-6A6A-667F939B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1D6ED3-C7F9-ED52-BFAE-B11052DB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500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BFC8A-1138-FE09-61B9-3570A7ED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070FF-2D22-E6E5-D53B-3C8D4450E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44D0F-DB9F-6E00-81BA-BC132754A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19AB12-DBB0-5D30-3883-8811C3CF8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B0CEA1-07FC-FF4B-BDBA-A8B26079C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D45574-B6C7-633A-22F9-2C4E0C1E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41C8D-B452-0DA2-A909-0DE708E6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B7FA8-AE19-9B2D-E198-FE139B3C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3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91B9E-6FB2-8195-C19A-E799F200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DB5D31-2742-A546-69E0-F8D8FFBE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AF437D-7E5F-85F3-DEA2-26C15AC5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0466A2-B36E-024E-4720-EED85C58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2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06A4AF-C91C-E329-2EB1-AF4CE8B8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175E83-A316-12EC-A5C9-42D88E7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B9F4A-DFB0-3B1B-5056-D0189101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1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1C1D7-6448-0DB2-0926-1AB43A5B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6545C-5DE7-024F-346C-C000ECDD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8B0EE4-F983-56C5-383F-D6788E69A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B5EF9F-62C3-3EA3-6B6F-FA354B69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CE63F7-EE89-1F51-5277-5FE37A98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C1859D-B7D4-4E43-54DC-EC1AD578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8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58838-382B-C62A-2AB5-C6CE3743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BD421B-FDC9-C8B2-167A-13346ECE8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319732-27B0-E027-D506-627B5867F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7E062A-FB09-9190-15C6-95CE63D9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8C0D33-5C1F-0A09-01ED-ED1DB868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B46362-8DF1-846C-1B6C-0932B52A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BB042C-9EC5-597D-C36B-9290BF800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307AD0-1DC7-4020-27B2-4BD854B8A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B493-9F4B-B63F-AA93-B6900CAD9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23F0C-21B6-4324-8EEB-41D82FBC8F3B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27A986-6DE9-D53C-2C30-D7554699C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801780-EA20-E95B-C960-B5BA97288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4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1.xml"/><Relationship Id="rId7" Type="http://schemas.openxmlformats.org/officeDocument/2006/relationships/image" Target="../media/image1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gif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2.xml"/><Relationship Id="rId7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935213" y="2237281"/>
            <a:ext cx="8321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mic Sans MS" panose="030F0902030302020204" charset="0"/>
              </a:rPr>
              <a:t>使用</a:t>
            </a:r>
            <a:r>
              <a:rPr lang="en-US" altLang="zh-CN" sz="4400" b="1" dirty="0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RUST</a:t>
            </a:r>
            <a:r>
              <a:rPr lang="zh-CN" altLang="en-US" sz="4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改写</a:t>
            </a:r>
            <a:r>
              <a:rPr lang="en-US" altLang="zh-CN" sz="4400" b="1" dirty="0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RT-Thread</a:t>
            </a:r>
            <a:r>
              <a:rPr lang="zh-CN" altLang="en-US" sz="4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  <a:endParaRPr lang="en-US" altLang="zh-CN" sz="4400" b="1" dirty="0">
              <a:solidFill>
                <a:srgbClr val="0042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1" name="图片 20" descr="2Bp7VN6nq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91E89C-7FC1-D319-1142-8C81C96FEC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33917" y="3527315"/>
            <a:ext cx="792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oooooS</a:t>
            </a:r>
            <a:r>
              <a:rPr lang="zh-CN" altLang="en-US" sz="2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mic Sans MS" panose="030F0902030302020204" charset="0"/>
              </a:rPr>
              <a:t>组：罗浩民、陈琳波、李丁、刘时、赵于洋</a:t>
            </a:r>
            <a:endParaRPr lang="en-US" altLang="zh-CN" sz="2400" b="1" dirty="0">
              <a:solidFill>
                <a:srgbClr val="004282"/>
              </a:solidFill>
              <a:latin typeface="黑体" panose="02010609060101010101" pitchFamily="49" charset="-122"/>
              <a:ea typeface="黑体" panose="02010609060101010101" pitchFamily="49" charset="-122"/>
              <a:cs typeface="Comic Sans MS" panose="030F090203030202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10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233338" y="1024563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嵌入式领域的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12D1FFFD-88B0-8AD1-5543-DCCC42DE0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6" y="1590876"/>
            <a:ext cx="5925589" cy="48970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7E7E23-595E-306E-D039-7230FF26465A}"/>
              </a:ext>
            </a:extLst>
          </p:cNvPr>
          <p:cNvSpPr txBox="1"/>
          <p:nvPr/>
        </p:nvSpPr>
        <p:spPr>
          <a:xfrm>
            <a:off x="7150041" y="37695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effectLst/>
                <a:latin typeface="-apple-system"/>
              </a:rPr>
              <a:t>库和工具链仍不够成熟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20500-A7B0-3DCE-0F71-BF39B79007C5}"/>
              </a:ext>
            </a:extLst>
          </p:cNvPr>
          <p:cNvSpPr txBox="1"/>
          <p:nvPr/>
        </p:nvSpPr>
        <p:spPr>
          <a:xfrm>
            <a:off x="7151753" y="3066809"/>
            <a:ext cx="6096000" cy="608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zh-CN" altLang="en-US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基于 </a:t>
            </a:r>
            <a:r>
              <a:rPr lang="en-US" altLang="zh-CN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的开源 </a:t>
            </a:r>
            <a:r>
              <a:rPr lang="en-US" altLang="zh-CN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RTOS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24677E-F9A1-48D3-8AF8-F645617DB3B8}"/>
              </a:ext>
            </a:extLst>
          </p:cNvPr>
          <p:cNvSpPr txBox="1"/>
          <p:nvPr/>
        </p:nvSpPr>
        <p:spPr>
          <a:xfrm>
            <a:off x="510817" y="1297566"/>
            <a:ext cx="558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HOW:</a:t>
            </a:r>
            <a:r>
              <a:rPr lang="zh-CN" altLang="en-US" sz="3600" b="1" dirty="0"/>
              <a:t>理论依据与技术路线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75D7B-3261-415C-849F-17EF1B4EFB85}"/>
              </a:ext>
            </a:extLst>
          </p:cNvPr>
          <p:cNvSpPr txBox="1"/>
          <p:nvPr/>
        </p:nvSpPr>
        <p:spPr>
          <a:xfrm>
            <a:off x="975066" y="2321904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项目架构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1592BC-5593-4168-AD48-38F5BADF413F}"/>
              </a:ext>
            </a:extLst>
          </p:cNvPr>
          <p:cNvSpPr txBox="1"/>
          <p:nvPr/>
        </p:nvSpPr>
        <p:spPr>
          <a:xfrm>
            <a:off x="975066" y="3429000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在嵌入式环境下用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改写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F29248-EAF6-4458-81F1-3A5DBB1FC091}"/>
              </a:ext>
            </a:extLst>
          </p:cNvPr>
          <p:cNvSpPr txBox="1"/>
          <p:nvPr/>
        </p:nvSpPr>
        <p:spPr>
          <a:xfrm>
            <a:off x="975066" y="4536096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开发路线展望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575683" y="1328888"/>
            <a:ext cx="335280" cy="3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E1E415-78B1-2847-A29A-7D0D69B9BC01}"/>
              </a:ext>
            </a:extLst>
          </p:cNvPr>
          <p:cNvSpPr/>
          <p:nvPr/>
        </p:nvSpPr>
        <p:spPr>
          <a:xfrm>
            <a:off x="1109272" y="4017776"/>
            <a:ext cx="839449" cy="718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84E32F-329B-2816-E927-0ACF899F6E78}"/>
              </a:ext>
            </a:extLst>
          </p:cNvPr>
          <p:cNvSpPr txBox="1"/>
          <p:nvPr/>
        </p:nvSpPr>
        <p:spPr>
          <a:xfrm>
            <a:off x="345363" y="1089367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标准版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整体项目架构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D03665-8CCE-4D9D-B1A5-19AFDF30C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21" y="1707022"/>
            <a:ext cx="8041519" cy="47512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13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444530" y="1102958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内核架构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C162E-DAB0-423D-8FF0-7ED394EDC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14" y="1885345"/>
            <a:ext cx="8332371" cy="398382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14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345363" y="1119318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内核相互依赖解读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513836-BC03-4260-AB63-7ACCCDABA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44" y="1742046"/>
            <a:ext cx="8611464" cy="3686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04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3D3561AE-4F2B-37F7-15B3-0A6B6274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>
            <a:extLst>
              <a:ext uri="{FF2B5EF4-FFF2-40B4-BE49-F238E27FC236}">
                <a16:creationId xmlns:a16="http://schemas.microsoft.com/office/drawing/2014/main" id="{85907A0C-D7D2-1BB3-E114-2E1E73A652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15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C2D2CD8D-A62A-D115-1606-4F074D09EB40}"/>
              </a:ext>
            </a:extLst>
          </p:cNvPr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1EA27339-D9BB-AA73-FCF3-A57E91B83940}"/>
              </a:ext>
            </a:extLst>
          </p:cNvPr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How: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>
            <a:extLst>
              <a:ext uri="{FF2B5EF4-FFF2-40B4-BE49-F238E27FC236}">
                <a16:creationId xmlns:a16="http://schemas.microsoft.com/office/drawing/2014/main" id="{42D8B1B8-51A0-3022-45B9-1D280D2C20A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12C68D22-DF06-79F4-295E-77DBEA4F7AD4}"/>
              </a:ext>
            </a:extLst>
          </p:cNvPr>
          <p:cNvSpPr txBox="1"/>
          <p:nvPr/>
        </p:nvSpPr>
        <p:spPr>
          <a:xfrm>
            <a:off x="267320" y="1060399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的嵌入式生态支持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F28482-43F1-15B8-91A8-E86DF801CEC1}"/>
              </a:ext>
            </a:extLst>
          </p:cNvPr>
          <p:cNvSpPr txBox="1"/>
          <p:nvPr/>
        </p:nvSpPr>
        <p:spPr>
          <a:xfrm>
            <a:off x="267320" y="2142881"/>
            <a:ext cx="4465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文件系统、网络、线程（依赖操作系统）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内存分配、字符串、容器（Vec、Box）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panic 处理、I/O 打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印等函数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DB67E6F-D657-89BC-1FC2-7433F5D94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4BDC206-EA0E-2CA1-B12E-713EA2657D52}"/>
              </a:ext>
            </a:extLst>
          </p:cNvPr>
          <p:cNvSpPr/>
          <p:nvPr/>
        </p:nvSpPr>
        <p:spPr>
          <a:xfrm>
            <a:off x="6096000" y="1327459"/>
            <a:ext cx="5175328" cy="199773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嵌入式开发环境下，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MCU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上没有操作系统，更别提内存分配器等组件，此时，我们就需要用到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#![no_std]</a:t>
            </a:r>
            <a:r>
              <a:rPr lang="zh-CN" altLang="en-US" dirty="0">
                <a:solidFill>
                  <a:srgbClr val="FF0000"/>
                </a:solidFill>
              </a:rPr>
              <a:t>模式，告诉编译器：不链接标准库，而使用最小的核心库</a:t>
            </a:r>
            <a:r>
              <a:rPr lang="en-US" altLang="zh-CN" dirty="0">
                <a:solidFill>
                  <a:srgbClr val="FF0000"/>
                </a:solidFill>
              </a:rPr>
              <a:t>Core</a:t>
            </a:r>
            <a:r>
              <a:rPr lang="zh-CN" altLang="en-US" dirty="0">
                <a:solidFill>
                  <a:srgbClr val="FF0000"/>
                </a:solidFill>
              </a:rPr>
              <a:t>并使用</a:t>
            </a:r>
            <a:r>
              <a:rPr lang="en-US" altLang="zh-CN" dirty="0" err="1">
                <a:solidFill>
                  <a:srgbClr val="FF0000"/>
                </a:solidFill>
              </a:rPr>
              <a:t>alloc</a:t>
            </a:r>
            <a:r>
              <a:rPr lang="zh-CN" altLang="en-US" dirty="0">
                <a:solidFill>
                  <a:srgbClr val="FF0000"/>
                </a:solidFill>
              </a:rPr>
              <a:t>分配内存。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614284-6F9D-8E27-9BF4-BD148E19AC6A}"/>
              </a:ext>
            </a:extLst>
          </p:cNvPr>
          <p:cNvSpPr txBox="1"/>
          <p:nvPr/>
        </p:nvSpPr>
        <p:spPr>
          <a:xfrm>
            <a:off x="267320" y="174277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4282"/>
                </a:solidFill>
              </a:rPr>
              <a:t>RUST</a:t>
            </a:r>
            <a:r>
              <a:rPr lang="zh-CN" altLang="en-US" sz="2000" b="1" dirty="0">
                <a:solidFill>
                  <a:srgbClr val="004282"/>
                </a:solidFill>
              </a:rPr>
              <a:t>默认使用标准库</a:t>
            </a:r>
            <a:r>
              <a:rPr lang="en-US" altLang="zh-CN" sz="2000" b="1" dirty="0">
                <a:solidFill>
                  <a:srgbClr val="004282"/>
                </a:solidFill>
              </a:rPr>
              <a:t>std</a:t>
            </a:r>
            <a:r>
              <a:rPr lang="zh-CN" altLang="en-US" sz="2000" b="1" dirty="0">
                <a:solidFill>
                  <a:srgbClr val="004282"/>
                </a:solidFill>
              </a:rPr>
              <a:t>进行开发，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它包含了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4824E60-B4E9-5E49-F4DD-B37A2E11512E}"/>
              </a:ext>
            </a:extLst>
          </p:cNvPr>
          <p:cNvSpPr/>
          <p:nvPr/>
        </p:nvSpPr>
        <p:spPr>
          <a:xfrm>
            <a:off x="686993" y="4053205"/>
            <a:ext cx="5175328" cy="199773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0000"/>
                </a:solidFill>
              </a:rPr>
              <a:t>Core</a:t>
            </a:r>
            <a:r>
              <a:rPr lang="zh-CN" altLang="en-US" dirty="0">
                <a:solidFill>
                  <a:srgbClr val="FF0000"/>
                </a:solidFill>
              </a:rPr>
              <a:t>核心库包含</a:t>
            </a:r>
            <a:r>
              <a:rPr lang="en-US" altLang="zh-CN" dirty="0">
                <a:solidFill>
                  <a:srgbClr val="FF0000"/>
                </a:solidFill>
              </a:rPr>
              <a:t>RUST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Option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Result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Copy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Iterator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等核心功能，能够支持</a:t>
            </a:r>
            <a:r>
              <a:rPr lang="en-US" altLang="zh-CN" dirty="0">
                <a:solidFill>
                  <a:srgbClr val="FF0000"/>
                </a:solidFill>
                <a:latin typeface="Arial Unicode MS"/>
              </a:rPr>
              <a:t>RUST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所有的语言特性，基本类型等基础部分，保证了</a:t>
            </a:r>
            <a:r>
              <a:rPr lang="en-US" altLang="zh-CN" dirty="0">
                <a:solidFill>
                  <a:srgbClr val="FF0000"/>
                </a:solidFill>
                <a:latin typeface="Arial Unicode MS"/>
              </a:rPr>
              <a:t>RUST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的嵌入式开发仍能最大程度发挥</a:t>
            </a:r>
            <a:r>
              <a:rPr lang="en-US" altLang="zh-CN" dirty="0">
                <a:solidFill>
                  <a:srgbClr val="FF0000"/>
                </a:solidFill>
                <a:latin typeface="Arial Unicode MS"/>
              </a:rPr>
              <a:t>RUST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语言的优势。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BFD9A7-2F3F-F336-4290-F2595AD1664C}"/>
              </a:ext>
            </a:extLst>
          </p:cNvPr>
          <p:cNvSpPr/>
          <p:nvPr/>
        </p:nvSpPr>
        <p:spPr>
          <a:xfrm>
            <a:off x="6096000" y="4128281"/>
            <a:ext cx="5175328" cy="199773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cortex-m :cortex-m </a:t>
            </a:r>
            <a:r>
              <a:rPr lang="zh-CN" altLang="en-US" dirty="0">
                <a:solidFill>
                  <a:srgbClr val="FF0000"/>
                </a:solidFill>
              </a:rPr>
              <a:t>核心指令集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cortex-m-</a:t>
            </a:r>
            <a:r>
              <a:rPr lang="en-US" dirty="0" err="1">
                <a:solidFill>
                  <a:srgbClr val="FF0000"/>
                </a:solidFill>
              </a:rPr>
              <a:t>semihosting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运行时与宿主机交互 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cortex-m-rt </a:t>
            </a:r>
            <a:r>
              <a:rPr lang="zh-CN" altLang="en-US" dirty="0">
                <a:solidFill>
                  <a:srgbClr val="FF0000"/>
                </a:solidFill>
              </a:rPr>
              <a:t>最小运行时，负责启动内存初始化 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panic-halt </a:t>
            </a:r>
            <a:r>
              <a:rPr lang="zh-CN" altLang="en-US" dirty="0">
                <a:solidFill>
                  <a:srgbClr val="FF0000"/>
                </a:solidFill>
              </a:rPr>
              <a:t>定义发生 </a:t>
            </a:r>
            <a:r>
              <a:rPr lang="en-US" dirty="0">
                <a:solidFill>
                  <a:srgbClr val="FF0000"/>
                </a:solidFill>
              </a:rPr>
              <a:t>panic </a:t>
            </a:r>
            <a:r>
              <a:rPr lang="zh-CN" altLang="en-US" dirty="0">
                <a:solidFill>
                  <a:srgbClr val="FF0000"/>
                </a:solidFill>
              </a:rPr>
              <a:t>时采取立即停机的行为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  <a:effectLst/>
                <a:latin typeface="inherit"/>
              </a:rPr>
              <a:t>embedded-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inherit"/>
              </a:rPr>
              <a:t>hal</a:t>
            </a:r>
            <a:r>
              <a:rPr lang="en-US" sz="1800" b="0" dirty="0">
                <a:solidFill>
                  <a:srgbClr val="FF0000"/>
                </a:solidFill>
                <a:effectLst/>
                <a:latin typeface="inherit"/>
              </a:rPr>
              <a:t>`</a:t>
            </a:r>
            <a:r>
              <a:rPr lang="zh-CN" altLang="en-US" sz="1800" dirty="0">
                <a:solidFill>
                  <a:srgbClr val="FF0000"/>
                </a:solidFill>
              </a:rPr>
              <a:t>抽象层驱动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984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16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231878" y="1140634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的混合编译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2901B-ACB4-B062-0ECD-9FA620CB1FFB}"/>
              </a:ext>
            </a:extLst>
          </p:cNvPr>
          <p:cNvSpPr txBox="1"/>
          <p:nvPr/>
        </p:nvSpPr>
        <p:spPr>
          <a:xfrm>
            <a:off x="589545" y="1925464"/>
            <a:ext cx="10985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4282"/>
                </a:solidFill>
              </a:rPr>
              <a:t>RUST</a:t>
            </a:r>
            <a:r>
              <a:rPr lang="zh-CN" altLang="en-US" b="1" dirty="0">
                <a:solidFill>
                  <a:srgbClr val="004282"/>
                </a:solidFill>
              </a:rPr>
              <a:t>调用</a:t>
            </a:r>
            <a:r>
              <a:rPr lang="en-US" altLang="zh-CN" b="1" dirty="0">
                <a:solidFill>
                  <a:srgbClr val="004282"/>
                </a:solidFill>
              </a:rPr>
              <a:t>C</a:t>
            </a:r>
            <a:r>
              <a:rPr lang="zh-CN" altLang="en-US" b="1" dirty="0">
                <a:solidFill>
                  <a:srgbClr val="004282"/>
                </a:solidFill>
              </a:rPr>
              <a:t>函数：</a:t>
            </a:r>
            <a:endParaRPr lang="en-US" altLang="zh-CN" b="1" dirty="0">
              <a:solidFill>
                <a:srgbClr val="004282"/>
              </a:solidFill>
            </a:endParaRPr>
          </a:p>
          <a:p>
            <a:r>
              <a:rPr lang="zh-CN" altLang="en-US" dirty="0">
                <a:solidFill>
                  <a:srgbClr val="004282"/>
                </a:solidFill>
              </a:rPr>
              <a:t>在 </a:t>
            </a:r>
            <a:r>
              <a:rPr lang="en-US" altLang="zh-CN" dirty="0">
                <a:solidFill>
                  <a:srgbClr val="004282"/>
                </a:solidFill>
              </a:rPr>
              <a:t>Rust </a:t>
            </a:r>
            <a:r>
              <a:rPr lang="zh-CN" altLang="en-US" dirty="0">
                <a:solidFill>
                  <a:srgbClr val="004282"/>
                </a:solidFill>
              </a:rPr>
              <a:t>中调用 </a:t>
            </a:r>
            <a:r>
              <a:rPr lang="en-US" altLang="zh-CN" dirty="0">
                <a:solidFill>
                  <a:srgbClr val="004282"/>
                </a:solidFill>
              </a:rPr>
              <a:t>C </a:t>
            </a:r>
            <a:r>
              <a:rPr lang="zh-CN" altLang="en-US" dirty="0">
                <a:solidFill>
                  <a:srgbClr val="004282"/>
                </a:solidFill>
              </a:rPr>
              <a:t>语言的代码通常通过 </a:t>
            </a:r>
            <a:r>
              <a:rPr lang="en-US" altLang="zh-CN" dirty="0">
                <a:solidFill>
                  <a:srgbClr val="004282"/>
                </a:solidFill>
              </a:rPr>
              <a:t>FFI</a:t>
            </a:r>
            <a:r>
              <a:rPr lang="zh-CN" altLang="en-US" dirty="0">
                <a:solidFill>
                  <a:srgbClr val="004282"/>
                </a:solidFill>
              </a:rPr>
              <a:t>（</a:t>
            </a:r>
            <a:r>
              <a:rPr lang="en-US" altLang="zh-CN" dirty="0">
                <a:solidFill>
                  <a:srgbClr val="004282"/>
                </a:solidFill>
              </a:rPr>
              <a:t>Foreign Function Interface</a:t>
            </a:r>
            <a:r>
              <a:rPr lang="zh-CN" altLang="en-US" dirty="0">
                <a:solidFill>
                  <a:srgbClr val="004282"/>
                </a:solidFill>
              </a:rPr>
              <a:t>） 机制来实现。可以通过建立静态或动态链接实现 </a:t>
            </a:r>
            <a:r>
              <a:rPr lang="en-US" altLang="zh-CN" dirty="0">
                <a:solidFill>
                  <a:srgbClr val="004282"/>
                </a:solidFill>
              </a:rPr>
              <a:t>Rust </a:t>
            </a:r>
            <a:r>
              <a:rPr lang="zh-CN" altLang="en-US" dirty="0">
                <a:solidFill>
                  <a:srgbClr val="004282"/>
                </a:solidFill>
              </a:rPr>
              <a:t>对 </a:t>
            </a:r>
            <a:r>
              <a:rPr lang="en-US" altLang="zh-CN" dirty="0">
                <a:solidFill>
                  <a:srgbClr val="004282"/>
                </a:solidFill>
              </a:rPr>
              <a:t>C </a:t>
            </a:r>
            <a:r>
              <a:rPr lang="zh-CN" altLang="en-US" dirty="0">
                <a:solidFill>
                  <a:srgbClr val="004282"/>
                </a:solidFill>
              </a:rPr>
              <a:t>的调用，在这里提供两种方式实现。</a:t>
            </a:r>
            <a:endParaRPr lang="en-US" altLang="zh-CN" dirty="0">
              <a:solidFill>
                <a:srgbClr val="004282"/>
              </a:solidFill>
            </a:endParaRPr>
          </a:p>
          <a:p>
            <a:endParaRPr lang="en-US" altLang="zh-CN" dirty="0">
              <a:solidFill>
                <a:srgbClr val="004282"/>
              </a:solidFill>
            </a:endParaRPr>
          </a:p>
          <a:p>
            <a:r>
              <a:rPr lang="en-US" altLang="zh-CN" dirty="0">
                <a:solidFill>
                  <a:srgbClr val="004282"/>
                </a:solidFill>
              </a:rPr>
              <a:t>1.</a:t>
            </a:r>
            <a:r>
              <a:rPr lang="zh-CN" altLang="en-US" dirty="0">
                <a:solidFill>
                  <a:srgbClr val="004282"/>
                </a:solidFill>
              </a:rPr>
              <a:t>使用</a:t>
            </a:r>
            <a:r>
              <a:rPr lang="en-US" altLang="zh-CN" dirty="0">
                <a:solidFill>
                  <a:srgbClr val="004282"/>
                </a:solidFill>
              </a:rPr>
              <a:t>extern “C”</a:t>
            </a:r>
            <a:r>
              <a:rPr lang="zh-CN" altLang="en-US" dirty="0">
                <a:solidFill>
                  <a:srgbClr val="004282"/>
                </a:solidFill>
              </a:rPr>
              <a:t>声明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函数</a:t>
            </a:r>
            <a:endParaRPr lang="en-US" altLang="zh-CN" dirty="0">
              <a:solidFill>
                <a:srgbClr val="004282"/>
              </a:solidFill>
            </a:endParaRPr>
          </a:p>
          <a:p>
            <a:r>
              <a:rPr lang="en-US" altLang="zh-CN" dirty="0">
                <a:solidFill>
                  <a:srgbClr val="004282"/>
                </a:solidFill>
              </a:rPr>
              <a:t>2.</a:t>
            </a:r>
            <a:r>
              <a:rPr lang="zh-CN" altLang="en-US" dirty="0">
                <a:solidFill>
                  <a:srgbClr val="004282"/>
                </a:solidFill>
              </a:rPr>
              <a:t>使用</a:t>
            </a:r>
            <a:r>
              <a:rPr lang="en-US" altLang="zh-CN" dirty="0" err="1">
                <a:solidFill>
                  <a:srgbClr val="004282"/>
                </a:solidFill>
              </a:rPr>
              <a:t>bindgin</a:t>
            </a:r>
            <a:r>
              <a:rPr lang="zh-CN" altLang="en-US" dirty="0">
                <a:solidFill>
                  <a:srgbClr val="004282"/>
                </a:solidFill>
              </a:rPr>
              <a:t>自动生成绑定</a:t>
            </a:r>
            <a:endParaRPr lang="en-US" altLang="zh-CN" dirty="0">
              <a:solidFill>
                <a:srgbClr val="00428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F3BC78-C749-9EDB-E129-83F687DB37D6}"/>
              </a:ext>
            </a:extLst>
          </p:cNvPr>
          <p:cNvSpPr txBox="1"/>
          <p:nvPr/>
        </p:nvSpPr>
        <p:spPr>
          <a:xfrm>
            <a:off x="589544" y="4160257"/>
            <a:ext cx="11077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4282"/>
                </a:solidFill>
              </a:rPr>
              <a:t>C</a:t>
            </a:r>
            <a:r>
              <a:rPr lang="zh-CN" altLang="en-US" b="1" dirty="0">
                <a:solidFill>
                  <a:srgbClr val="004282"/>
                </a:solidFill>
              </a:rPr>
              <a:t>调用</a:t>
            </a:r>
            <a:r>
              <a:rPr lang="en-US" altLang="zh-CN" b="1" dirty="0">
                <a:solidFill>
                  <a:srgbClr val="004282"/>
                </a:solidFill>
              </a:rPr>
              <a:t>RUST</a:t>
            </a:r>
            <a:r>
              <a:rPr lang="zh-CN" altLang="en-US" b="1" dirty="0">
                <a:solidFill>
                  <a:srgbClr val="004282"/>
                </a:solidFill>
              </a:rPr>
              <a:t>函数：</a:t>
            </a:r>
            <a:endParaRPr lang="en-US" altLang="zh-CN" b="1" dirty="0">
              <a:solidFill>
                <a:srgbClr val="004282"/>
              </a:solidFill>
            </a:endParaRPr>
          </a:p>
          <a:p>
            <a:r>
              <a:rPr lang="zh-CN" altLang="en-US" dirty="0">
                <a:solidFill>
                  <a:srgbClr val="004282"/>
                </a:solidFill>
              </a:rPr>
              <a:t>在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代码里用</a:t>
            </a:r>
            <a:r>
              <a:rPr lang="en-US" altLang="zh-CN" dirty="0">
                <a:solidFill>
                  <a:srgbClr val="004282"/>
                </a:solidFill>
              </a:rPr>
              <a:t>#[no_mangle] </a:t>
            </a:r>
            <a:r>
              <a:rPr lang="zh-CN" altLang="en-US" dirty="0">
                <a:solidFill>
                  <a:srgbClr val="004282"/>
                </a:solidFill>
              </a:rPr>
              <a:t>，</a:t>
            </a:r>
            <a:r>
              <a:rPr lang="en-US" altLang="zh-CN" dirty="0" err="1">
                <a:solidFill>
                  <a:srgbClr val="004282"/>
                </a:solidFill>
              </a:rPr>
              <a:t>extern”C</a:t>
            </a:r>
            <a:r>
              <a:rPr lang="en-US" altLang="zh-CN" dirty="0">
                <a:solidFill>
                  <a:srgbClr val="004282"/>
                </a:solidFill>
              </a:rPr>
              <a:t>”</a:t>
            </a:r>
            <a:r>
              <a:rPr lang="zh-CN" altLang="en-US" dirty="0">
                <a:solidFill>
                  <a:srgbClr val="004282"/>
                </a:solidFill>
              </a:rPr>
              <a:t>声明函数并把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代码编译成静态库</a:t>
            </a:r>
            <a:r>
              <a:rPr lang="en-US" altLang="zh-CN" dirty="0">
                <a:solidFill>
                  <a:srgbClr val="004282"/>
                </a:solidFill>
              </a:rPr>
              <a:t>.a</a:t>
            </a:r>
            <a:r>
              <a:rPr lang="zh-CN" altLang="en-US" dirty="0">
                <a:solidFill>
                  <a:srgbClr val="004282"/>
                </a:solidFill>
              </a:rPr>
              <a:t>文件并链接到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项目中，在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代码中就可以像使用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语言函数一样使用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中的函数</a:t>
            </a:r>
            <a:endParaRPr lang="en-US" altLang="zh-CN" dirty="0">
              <a:solidFill>
                <a:srgbClr val="00428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96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17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168083" y="1050784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构建系统的选择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EF5341-251C-4150-95A5-3728D2C9D0A4}"/>
              </a:ext>
            </a:extLst>
          </p:cNvPr>
          <p:cNvSpPr txBox="1"/>
          <p:nvPr/>
        </p:nvSpPr>
        <p:spPr>
          <a:xfrm>
            <a:off x="574707" y="2082243"/>
            <a:ext cx="130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solidFill>
                  <a:srgbClr val="004282"/>
                </a:solidFill>
              </a:rPr>
              <a:t>Scons</a:t>
            </a:r>
            <a:endParaRPr lang="en-US" altLang="zh-CN" sz="2000" b="1" dirty="0">
              <a:solidFill>
                <a:srgbClr val="004282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9622E1-B308-7BD3-AECB-7AD918785A9A}"/>
              </a:ext>
            </a:extLst>
          </p:cNvPr>
          <p:cNvSpPr txBox="1"/>
          <p:nvPr/>
        </p:nvSpPr>
        <p:spPr>
          <a:xfrm>
            <a:off x="3047999" y="10732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怎样编译？怎样链接？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FD6474-F78C-B92E-3BC8-4B46B735D9FE}"/>
              </a:ext>
            </a:extLst>
          </p:cNvPr>
          <p:cNvSpPr txBox="1"/>
          <p:nvPr/>
        </p:nvSpPr>
        <p:spPr>
          <a:xfrm>
            <a:off x="345363" y="153779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Scons+Cargo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74D700-3A54-198B-4EFA-81FF821CA218}"/>
              </a:ext>
            </a:extLst>
          </p:cNvPr>
          <p:cNvSpPr txBox="1"/>
          <p:nvPr/>
        </p:nvSpPr>
        <p:spPr>
          <a:xfrm>
            <a:off x="574707" y="4175593"/>
            <a:ext cx="1734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4282"/>
                </a:solidFill>
              </a:rPr>
              <a:t>Cargo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A440D2-1870-2945-5304-BC1FB96DDC42}"/>
              </a:ext>
            </a:extLst>
          </p:cNvPr>
          <p:cNvSpPr txBox="1"/>
          <p:nvPr/>
        </p:nvSpPr>
        <p:spPr>
          <a:xfrm>
            <a:off x="822250" y="2506385"/>
            <a:ext cx="10261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4282"/>
                </a:solidFill>
              </a:rPr>
              <a:t>Scons</a:t>
            </a:r>
            <a:r>
              <a:rPr lang="en-US" altLang="zh-CN" dirty="0">
                <a:solidFill>
                  <a:srgbClr val="004282"/>
                </a:solidFill>
              </a:rPr>
              <a:t> </a:t>
            </a:r>
            <a:r>
              <a:rPr lang="zh-CN" altLang="en-US" dirty="0">
                <a:solidFill>
                  <a:srgbClr val="004282"/>
                </a:solidFill>
              </a:rPr>
              <a:t>是一套由 </a:t>
            </a:r>
            <a:r>
              <a:rPr lang="en-US" altLang="zh-CN" dirty="0">
                <a:solidFill>
                  <a:srgbClr val="004282"/>
                </a:solidFill>
              </a:rPr>
              <a:t>Python </a:t>
            </a:r>
            <a:r>
              <a:rPr lang="zh-CN" altLang="en-US" dirty="0">
                <a:solidFill>
                  <a:srgbClr val="004282"/>
                </a:solidFill>
              </a:rPr>
              <a:t>语言编写的开源构建系统，用于替代传统的 </a:t>
            </a:r>
            <a:r>
              <a:rPr lang="en-US" altLang="zh-CN" dirty="0" err="1">
                <a:solidFill>
                  <a:srgbClr val="004282"/>
                </a:solidFill>
              </a:rPr>
              <a:t>Makefile</a:t>
            </a:r>
            <a:r>
              <a:rPr lang="zh-CN" altLang="en-US" dirty="0">
                <a:solidFill>
                  <a:srgbClr val="004282"/>
                </a:solidFill>
              </a:rPr>
              <a:t>。它通过 </a:t>
            </a:r>
            <a:r>
              <a:rPr lang="en-US" altLang="zh-CN" dirty="0" err="1">
                <a:solidFill>
                  <a:srgbClr val="004282"/>
                </a:solidFill>
              </a:rPr>
              <a:t>SConstruct</a:t>
            </a:r>
            <a:r>
              <a:rPr lang="zh-CN" altLang="en-US" dirty="0">
                <a:solidFill>
                  <a:srgbClr val="004282"/>
                </a:solidFill>
              </a:rPr>
              <a:t>和 </a:t>
            </a:r>
            <a:r>
              <a:rPr lang="en-US" altLang="zh-CN" dirty="0" err="1">
                <a:solidFill>
                  <a:srgbClr val="004282"/>
                </a:solidFill>
              </a:rPr>
              <a:t>SConscript</a:t>
            </a:r>
            <a:r>
              <a:rPr lang="zh-CN" altLang="en-US" dirty="0">
                <a:solidFill>
                  <a:srgbClr val="004282"/>
                </a:solidFill>
              </a:rPr>
              <a:t>文件来描述构建规则，</a:t>
            </a:r>
            <a:r>
              <a:rPr lang="zh-CN" altLang="en-US" dirty="0">
                <a:solidFill>
                  <a:srgbClr val="FF0000"/>
                </a:solidFill>
              </a:rPr>
              <a:t>支持跨平台构建</a:t>
            </a:r>
            <a:r>
              <a:rPr lang="zh-CN" altLang="en-US" dirty="0">
                <a:solidFill>
                  <a:srgbClr val="004282"/>
                </a:solidFill>
              </a:rPr>
              <a:t>，并能够自动管理文件依赖</a:t>
            </a:r>
            <a:endParaRPr lang="en-US" altLang="zh-CN" dirty="0">
              <a:solidFill>
                <a:srgbClr val="004282"/>
              </a:solidFill>
            </a:endParaRPr>
          </a:p>
          <a:p>
            <a:endParaRPr lang="en-US" altLang="zh-CN" dirty="0">
              <a:solidFill>
                <a:srgbClr val="004282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本身就采用</a:t>
            </a:r>
            <a:r>
              <a:rPr lang="en-US" altLang="zh-CN" dirty="0" err="1">
                <a:solidFill>
                  <a:srgbClr val="FF0000"/>
                </a:solidFill>
              </a:rPr>
              <a:t>Scons</a:t>
            </a:r>
            <a:r>
              <a:rPr lang="zh-CN" altLang="en-US" dirty="0">
                <a:solidFill>
                  <a:srgbClr val="FF0000"/>
                </a:solidFill>
              </a:rPr>
              <a:t>构建</a:t>
            </a:r>
            <a:r>
              <a:rPr lang="zh-CN" altLang="en-US" dirty="0">
                <a:solidFill>
                  <a:srgbClr val="004282"/>
                </a:solidFill>
              </a:rPr>
              <a:t>，我们小组使用的</a:t>
            </a:r>
            <a:r>
              <a:rPr lang="en-US" altLang="zh-CN" dirty="0" err="1">
                <a:solidFill>
                  <a:srgbClr val="004282"/>
                </a:solidFill>
              </a:rPr>
              <a:t>Platformio</a:t>
            </a:r>
            <a:r>
              <a:rPr lang="zh-CN" altLang="en-US" dirty="0">
                <a:solidFill>
                  <a:srgbClr val="004282"/>
                </a:solidFill>
              </a:rPr>
              <a:t>本身也采取</a:t>
            </a:r>
            <a:r>
              <a:rPr lang="en-US" altLang="zh-CN" dirty="0" err="1">
                <a:solidFill>
                  <a:srgbClr val="004282"/>
                </a:solidFill>
              </a:rPr>
              <a:t>Scons</a:t>
            </a:r>
            <a:r>
              <a:rPr lang="zh-CN" altLang="en-US" dirty="0">
                <a:solidFill>
                  <a:srgbClr val="004282"/>
                </a:solidFill>
              </a:rPr>
              <a:t>构建，故这里采用</a:t>
            </a:r>
            <a:r>
              <a:rPr lang="en-US" altLang="zh-CN" dirty="0" err="1">
                <a:solidFill>
                  <a:srgbClr val="004282"/>
                </a:solidFill>
              </a:rPr>
              <a:t>Scons</a:t>
            </a:r>
            <a:r>
              <a:rPr lang="zh-CN" altLang="en-US" dirty="0">
                <a:solidFill>
                  <a:srgbClr val="004282"/>
                </a:solidFill>
              </a:rPr>
              <a:t>作为整体构建框架</a:t>
            </a:r>
            <a:endParaRPr lang="en-US" altLang="zh-CN" dirty="0">
              <a:solidFill>
                <a:srgbClr val="00428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1B9128-FF48-529E-F6A6-CD97DDA2CF3A}"/>
              </a:ext>
            </a:extLst>
          </p:cNvPr>
          <p:cNvSpPr txBox="1"/>
          <p:nvPr/>
        </p:nvSpPr>
        <p:spPr>
          <a:xfrm>
            <a:off x="822250" y="4767583"/>
            <a:ext cx="9980429" cy="1501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4282"/>
                </a:solidFill>
              </a:rPr>
              <a:t>Cargo </a:t>
            </a:r>
            <a:r>
              <a:rPr lang="zh-CN" altLang="en-US" dirty="0">
                <a:solidFill>
                  <a:srgbClr val="004282"/>
                </a:solidFill>
              </a:rPr>
              <a:t>是 </a:t>
            </a:r>
            <a:r>
              <a:rPr lang="en-US" altLang="zh-CN" dirty="0">
                <a:solidFill>
                  <a:srgbClr val="004282"/>
                </a:solidFill>
              </a:rPr>
              <a:t>Rust </a:t>
            </a:r>
            <a:r>
              <a:rPr lang="zh-CN" altLang="en-US" dirty="0">
                <a:solidFill>
                  <a:srgbClr val="004282"/>
                </a:solidFill>
              </a:rPr>
              <a:t>的官方构建系统和包管理器</a:t>
            </a:r>
            <a:r>
              <a:rPr lang="en-US" altLang="zh-CN" dirty="0">
                <a:solidFill>
                  <a:srgbClr val="004282"/>
                </a:solidFill>
              </a:rPr>
              <a:t>,</a:t>
            </a:r>
            <a:r>
              <a:rPr lang="zh-CN" altLang="en-US" dirty="0">
                <a:solidFill>
                  <a:srgbClr val="004282"/>
                </a:solidFill>
              </a:rPr>
              <a:t>可以完成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项目的创建，编译，依赖管理，构建配置，甚至打包发布等功能</a:t>
            </a:r>
            <a:endParaRPr lang="en-US" altLang="zh-CN" dirty="0">
              <a:solidFill>
                <a:srgbClr val="004282"/>
              </a:solidFill>
            </a:endParaRPr>
          </a:p>
          <a:p>
            <a:endParaRPr lang="en-US" altLang="zh-CN" dirty="0">
              <a:solidFill>
                <a:srgbClr val="004282"/>
              </a:solidFill>
            </a:endParaRPr>
          </a:p>
          <a:p>
            <a:r>
              <a:rPr lang="zh-CN" altLang="en-US" dirty="0">
                <a:solidFill>
                  <a:srgbClr val="004282"/>
                </a:solidFill>
              </a:rPr>
              <a:t>我们小组</a:t>
            </a:r>
            <a:r>
              <a:rPr lang="zh-CN" altLang="en-US" dirty="0">
                <a:solidFill>
                  <a:srgbClr val="FF0000"/>
                </a:solidFill>
              </a:rPr>
              <a:t>采用</a:t>
            </a:r>
            <a:r>
              <a:rPr lang="en-US" altLang="zh-CN" dirty="0">
                <a:solidFill>
                  <a:srgbClr val="FF0000"/>
                </a:solidFill>
              </a:rPr>
              <a:t>Cargo</a:t>
            </a:r>
            <a:r>
              <a:rPr lang="zh-CN" altLang="en-US" dirty="0">
                <a:solidFill>
                  <a:srgbClr val="FF0000"/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RUST</a:t>
            </a:r>
            <a:r>
              <a:rPr lang="zh-CN" altLang="en-US" dirty="0">
                <a:solidFill>
                  <a:srgbClr val="FF0000"/>
                </a:solidFill>
              </a:rPr>
              <a:t>编译成</a:t>
            </a:r>
            <a:r>
              <a:rPr lang="en-US" altLang="zh-CN" dirty="0">
                <a:solidFill>
                  <a:srgbClr val="FF0000"/>
                </a:solidFill>
              </a:rPr>
              <a:t>.a</a:t>
            </a:r>
            <a:r>
              <a:rPr lang="zh-CN" altLang="en-US" dirty="0">
                <a:solidFill>
                  <a:srgbClr val="FF0000"/>
                </a:solidFill>
              </a:rPr>
              <a:t>静态库</a:t>
            </a:r>
            <a:r>
              <a:rPr lang="zh-CN" altLang="en-US" dirty="0">
                <a:solidFill>
                  <a:srgbClr val="004282"/>
                </a:solidFill>
              </a:rPr>
              <a:t>，然后通过</a:t>
            </a:r>
            <a:r>
              <a:rPr lang="en-US" altLang="zh-CN" dirty="0" err="1">
                <a:solidFill>
                  <a:srgbClr val="FF0000"/>
                </a:solidFill>
              </a:rPr>
              <a:t>Scons</a:t>
            </a:r>
            <a:r>
              <a:rPr lang="zh-CN" altLang="en-US" dirty="0">
                <a:solidFill>
                  <a:srgbClr val="FF0000"/>
                </a:solidFill>
              </a:rPr>
              <a:t>将其链接到整体的</a:t>
            </a:r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项目文件</a:t>
            </a:r>
            <a:r>
              <a:rPr lang="zh-CN" altLang="en-US" dirty="0">
                <a:solidFill>
                  <a:srgbClr val="004282"/>
                </a:solidFill>
              </a:rPr>
              <a:t>中，从而实现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与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的双向调用</a:t>
            </a:r>
            <a:endParaRPr lang="en-US" altLang="zh-CN" dirty="0">
              <a:solidFill>
                <a:srgbClr val="00428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35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18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834390" y="383773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r>
              <a:rPr lang="zh-CN" altLang="en-US" sz="3600" b="1" kern="0" spc="-5" dirty="0">
                <a:latin typeface="Calibri" panose="020F0502020204030204" charset="0"/>
                <a:cs typeface="Calibri" panose="020F0502020204030204" charset="0"/>
              </a:rPr>
              <a:t>：开发路径展望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226449" y="1117923"/>
            <a:ext cx="8766810" cy="934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准备阶段：调研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源码结构并搭建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嵌入式开发环境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4368D2-00B2-410C-9FD4-DE20871A1711}"/>
              </a:ext>
            </a:extLst>
          </p:cNvPr>
          <p:cNvSpPr txBox="1"/>
          <p:nvPr/>
        </p:nvSpPr>
        <p:spPr>
          <a:xfrm flipH="1">
            <a:off x="686993" y="2032534"/>
            <a:ext cx="10177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4282"/>
                </a:solidFill>
              </a:rPr>
              <a:t>已完成，详见可行性报告</a:t>
            </a: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4282"/>
                </a:solidFill>
              </a:rPr>
              <a:t>本小组使用</a:t>
            </a:r>
            <a:r>
              <a:rPr lang="en-US" altLang="zh-CN" dirty="0">
                <a:solidFill>
                  <a:srgbClr val="004282"/>
                </a:solidFill>
              </a:rPr>
              <a:t>stm32f411ceU6</a:t>
            </a:r>
            <a:r>
              <a:rPr lang="zh-CN" altLang="en-US" dirty="0">
                <a:solidFill>
                  <a:srgbClr val="004282"/>
                </a:solidFill>
              </a:rPr>
              <a:t>单片机</a:t>
            </a:r>
            <a:r>
              <a:rPr lang="zh-CN" altLang="en-US" dirty="0">
                <a:solidFill>
                  <a:srgbClr val="FF0000"/>
                </a:solidFill>
              </a:rPr>
              <a:t>完成了</a:t>
            </a:r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源码的编译和部署</a:t>
            </a:r>
            <a:r>
              <a:rPr lang="zh-CN" altLang="en-US" dirty="0">
                <a:solidFill>
                  <a:srgbClr val="004282"/>
                </a:solidFill>
              </a:rPr>
              <a:t>，并在其中尝试集成了简单的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模块</a:t>
            </a: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4282"/>
                </a:solidFill>
              </a:rPr>
              <a:t>同时，我们也完成了在</a:t>
            </a:r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>
                <a:solidFill>
                  <a:srgbClr val="FF0000"/>
                </a:solidFill>
              </a:rPr>
              <a:t>QEMU</a:t>
            </a:r>
            <a:r>
              <a:rPr lang="zh-CN" altLang="en-US" dirty="0">
                <a:solidFill>
                  <a:srgbClr val="FF0000"/>
                </a:solidFill>
              </a:rPr>
              <a:t>的模拟器上</a:t>
            </a:r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源码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简单</a:t>
            </a:r>
            <a:r>
              <a:rPr lang="en-US" altLang="zh-CN" dirty="0">
                <a:solidFill>
                  <a:srgbClr val="FF0000"/>
                </a:solidFill>
              </a:rPr>
              <a:t>RUST</a:t>
            </a:r>
            <a:r>
              <a:rPr lang="zh-CN" altLang="en-US" dirty="0">
                <a:solidFill>
                  <a:srgbClr val="FF0000"/>
                </a:solidFill>
              </a:rPr>
              <a:t>模块的验证</a:t>
            </a:r>
            <a:r>
              <a:rPr lang="zh-CN" altLang="en-US" dirty="0">
                <a:solidFill>
                  <a:srgbClr val="004282"/>
                </a:solidFill>
              </a:rPr>
              <a:t>。我们通过模拟硬件，在早期阶段就可以验证代码的正确性，减少硬件依赖，加快开发周期。</a:t>
            </a:r>
            <a:r>
              <a:rPr lang="en-US" altLang="zh-CN" dirty="0">
                <a:solidFill>
                  <a:srgbClr val="004282"/>
                </a:solidFill>
              </a:rPr>
              <a:t>	</a:t>
            </a:r>
            <a:endParaRPr lang="zh-CN" altLang="en-US" dirty="0">
              <a:solidFill>
                <a:srgbClr val="004282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50A686C-E032-5090-9B52-75C74002476A}"/>
              </a:ext>
            </a:extLst>
          </p:cNvPr>
          <p:cNvSpPr txBox="1"/>
          <p:nvPr/>
        </p:nvSpPr>
        <p:spPr>
          <a:xfrm>
            <a:off x="277663" y="1062569"/>
            <a:ext cx="87668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336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DBB27DE7-386B-CBA3-2FC3-4065F3EA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>
            <a:extLst>
              <a:ext uri="{FF2B5EF4-FFF2-40B4-BE49-F238E27FC236}">
                <a16:creationId xmlns:a16="http://schemas.microsoft.com/office/drawing/2014/main" id="{E212D33D-B807-39E9-9E43-C39F62EB5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19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A4B49335-9620-58D8-8B6F-971621EE2905}"/>
              </a:ext>
            </a:extLst>
          </p:cNvPr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F1970D81-92CD-4D44-664C-8865F6F946E9}"/>
              </a:ext>
            </a:extLst>
          </p:cNvPr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>
            <a:extLst>
              <a:ext uri="{FF2B5EF4-FFF2-40B4-BE49-F238E27FC236}">
                <a16:creationId xmlns:a16="http://schemas.microsoft.com/office/drawing/2014/main" id="{D98C95E4-C31F-86C7-2A5F-C9E8249D7B1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6258F8C-BB69-6EF1-E9ED-24A5DEA5D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D0A4AC-24B4-7AFB-A968-B2E526623699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51" y="1705543"/>
            <a:ext cx="7200000" cy="43534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69330C-E396-AA01-1075-9080A2A13DC2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8" y="948138"/>
            <a:ext cx="3965653" cy="58682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654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64000" y="3397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22D4B"/>
                </a:solidFill>
                <a:latin typeface="Calibri" panose="020F0502020204030204" charset="0"/>
                <a:cs typeface="Calibri" panose="020F0502020204030204" charset="0"/>
              </a:rPr>
              <a:t>Outline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3D727-DCFE-34F0-E1C0-735897134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845750"/>
            <a:ext cx="11432390" cy="61821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20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How: </a:t>
            </a:r>
            <a:r>
              <a:rPr lang="zh-CN" altLang="en-US" sz="3600" b="1" kern="0" spc="-5" dirty="0">
                <a:latin typeface="Calibri" panose="020F0502020204030204" charset="0"/>
                <a:cs typeface="Calibri" panose="020F0502020204030204" charset="0"/>
              </a:rPr>
              <a:t>开发路线展望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686993" y="1420301"/>
            <a:ext cx="9769815" cy="130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验证阶段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实现线程调度模块的核心逻辑，进行单元测试和稳定性对比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9-10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周</a:t>
            </a:r>
            <a:endParaRPr 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DEF53EA-8F57-4EBC-9AB0-619665ACCDD9}"/>
              </a:ext>
            </a:extLst>
          </p:cNvPr>
          <p:cNvSpPr txBox="1"/>
          <p:nvPr/>
        </p:nvSpPr>
        <p:spPr>
          <a:xfrm>
            <a:off x="686993" y="3076227"/>
            <a:ext cx="9467850" cy="1360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拓展阶段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采用自底向上的方法逐步用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改写系统内核，确保每一个模块的正确性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11-15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周</a:t>
            </a:r>
            <a:endParaRPr lang="en-US" sz="24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EA1C8674-2E6E-47EB-9C1A-763F95791E30}"/>
              </a:ext>
            </a:extLst>
          </p:cNvPr>
          <p:cNvSpPr txBox="1"/>
          <p:nvPr/>
        </p:nvSpPr>
        <p:spPr>
          <a:xfrm>
            <a:off x="686993" y="4878511"/>
            <a:ext cx="9467850" cy="1367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集成阶段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构建最小可运行系统，测试性能稳定性及资源占用情况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69900" lvl="1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15-16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周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7542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 panose="020B0604020202090204" pitchFamily="34" charset="0"/>
                <a:cs typeface="Arial" panose="020B0604020202090204" pitchFamily="34" charset="0"/>
              </a:rPr>
              <a:t>21</a:t>
            </a:fld>
            <a:endParaRPr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文本框 4"/>
          <p:cNvSpPr txBox="1"/>
          <p:nvPr>
            <p:custDataLst>
              <p:tags r:id="rId2"/>
            </p:custDataLst>
          </p:nvPr>
        </p:nvSpPr>
        <p:spPr>
          <a:xfrm>
            <a:off x="2215751" y="2257802"/>
            <a:ext cx="7924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44282"/>
                </a:solidFill>
                <a:latin typeface="Comic Sans MS" panose="030F0902030302020204" charset="0"/>
                <a:cs typeface="Comic Sans MS" panose="030F0902030302020204" charset="0"/>
              </a:rPr>
              <a:t>Thanks for Your Listening !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C4A8D9-311D-EDA3-34C1-BC44B71D823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282773" y="3343018"/>
            <a:ext cx="792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oooooS</a:t>
            </a:r>
            <a:r>
              <a:rPr lang="zh-CN" altLang="en-US" sz="2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mic Sans MS" panose="030F0902030302020204" charset="0"/>
              </a:rPr>
              <a:t>组：罗浩民、陈琳波、李丁、刘时、赵于洋</a:t>
            </a:r>
            <a:endParaRPr lang="en-US" altLang="zh-CN" sz="2400" b="1" dirty="0">
              <a:solidFill>
                <a:srgbClr val="004282"/>
              </a:solidFill>
              <a:latin typeface="黑体" panose="02010609060101010101" pitchFamily="49" charset="-122"/>
              <a:ea typeface="黑体" panose="02010609060101010101" pitchFamily="49" charset="-122"/>
              <a:cs typeface="Comic Sans MS" panose="030F090203030202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EBED03-29EF-CB49-760C-196C22AA940B}"/>
              </a:ext>
            </a:extLst>
          </p:cNvPr>
          <p:cNvSpPr txBox="1"/>
          <p:nvPr/>
        </p:nvSpPr>
        <p:spPr>
          <a:xfrm>
            <a:off x="489499" y="1416704"/>
            <a:ext cx="665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What:</a:t>
            </a:r>
            <a:r>
              <a:rPr lang="zh-CN" altLang="en-US" sz="3600" b="1" dirty="0"/>
              <a:t>项目背景与项目概况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08C409-EBD2-0766-5CFE-8C73FE7220BE}"/>
              </a:ext>
            </a:extLst>
          </p:cNvPr>
          <p:cNvSpPr txBox="1"/>
          <p:nvPr/>
        </p:nvSpPr>
        <p:spPr>
          <a:xfrm>
            <a:off x="723415" y="3795971"/>
            <a:ext cx="609771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什么是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A61996-663C-69D6-F734-1B1E196E6522}"/>
              </a:ext>
            </a:extLst>
          </p:cNvPr>
          <p:cNvSpPr txBox="1"/>
          <p:nvPr/>
        </p:nvSpPr>
        <p:spPr>
          <a:xfrm>
            <a:off x="723415" y="5051177"/>
            <a:ext cx="609771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我们的目标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00DD43-9DF1-D6E4-E503-04649E929A70}"/>
              </a:ext>
            </a:extLst>
          </p:cNvPr>
          <p:cNvSpPr txBox="1"/>
          <p:nvPr/>
        </p:nvSpPr>
        <p:spPr>
          <a:xfrm>
            <a:off x="723415" y="2521439"/>
            <a:ext cx="609771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什么是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575683" y="1417254"/>
            <a:ext cx="335280" cy="3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zh-CN" altLang="en-US" sz="3600" b="1" kern="0" spc="-5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charset="0"/>
              </a:rPr>
              <a:t>什么是</a:t>
            </a: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Rust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E1E415-78B1-2847-A29A-7D0D69B9BC01}"/>
              </a:ext>
            </a:extLst>
          </p:cNvPr>
          <p:cNvSpPr/>
          <p:nvPr/>
        </p:nvSpPr>
        <p:spPr>
          <a:xfrm>
            <a:off x="1109272" y="4017776"/>
            <a:ext cx="839449" cy="718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FB3B4C-23F5-6E49-96CE-411110B2C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2" y="1268499"/>
            <a:ext cx="1371600" cy="1371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541E9B-5436-FE26-36D5-D70021D0218C}"/>
              </a:ext>
            </a:extLst>
          </p:cNvPr>
          <p:cNvSpPr txBox="1"/>
          <p:nvPr/>
        </p:nvSpPr>
        <p:spPr>
          <a:xfrm>
            <a:off x="804292" y="3019832"/>
            <a:ext cx="10466220" cy="753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产生背景：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最初是由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Mozilla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员工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Graydon Hoare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2006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年作为私人项目开发的。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2009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年，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Mozilla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开始赞助该项目，并于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2015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5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月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15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日发布了第一个稳定版本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1.0</a:t>
            </a:r>
            <a:endParaRPr lang="zh-CN" alt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DA4226-9898-E0CE-B3FD-47C15B979551}"/>
              </a:ext>
            </a:extLst>
          </p:cNvPr>
          <p:cNvSpPr txBox="1"/>
          <p:nvPr/>
        </p:nvSpPr>
        <p:spPr>
          <a:xfrm>
            <a:off x="804291" y="4597635"/>
            <a:ext cx="10466220" cy="753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主要功能：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致力于解决高并发和高安全性系统问题，适用于大型场景。它强调安全、内存布局控制和并发，标准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性能与标准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C++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性能相当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A46D43-26FB-709A-16AB-8371284E9514}"/>
              </a:ext>
            </a:extLst>
          </p:cNvPr>
          <p:cNvSpPr txBox="1"/>
          <p:nvPr/>
        </p:nvSpPr>
        <p:spPr>
          <a:xfrm>
            <a:off x="1948721" y="1515514"/>
            <a:ext cx="88957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 是一门系统编程语言，专注于安全，尤其是并发安全。它支持函数式、命令式以及泛型等多种编程范式。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的语法与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C++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类似，但设计者希望在保证性能的同时提供更好的内存安全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5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zh-CN" altLang="en-US" sz="3600" b="1" kern="0" spc="-5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charset="0"/>
              </a:rPr>
              <a:t>什么是</a:t>
            </a: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RT-Thread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564915" y="1297890"/>
            <a:ext cx="6367513" cy="1581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是一个面向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嵌入式操作系统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和物联网设备的开源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实时多线程操作系统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。截至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2020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8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月，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在全球贡献者数量最多的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RTOS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列表中排名第三，仅次于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Zephyr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 </a:t>
            </a:r>
            <a:r>
              <a:rPr lang="en-US" altLang="zh-CN" sz="2000" spc="-5" dirty="0" err="1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Mbed</a:t>
            </a:r>
            <a:r>
              <a:rPr 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 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A9446C-779F-680B-329C-9319DA82E1EE}"/>
              </a:ext>
            </a:extLst>
          </p:cNvPr>
          <p:cNvSpPr txBox="1"/>
          <p:nvPr/>
        </p:nvSpPr>
        <p:spPr>
          <a:xfrm>
            <a:off x="465678" y="3183137"/>
            <a:ext cx="6431308" cy="1581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采用轻量级内核，支持抢占式多任务调度、动静态内存管理、设备驱动框架、文件系统、网络协议栈及图形用户界面（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GUI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）等核心功能，可满足从资源受限的低功耗设备到复杂嵌入式应用的广泛需求</a:t>
            </a:r>
            <a:endParaRPr 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81A0089-1A0D-393D-F123-B136810E118B}"/>
              </a:ext>
            </a:extLst>
          </p:cNvPr>
          <p:cNvSpPr txBox="1"/>
          <p:nvPr/>
        </p:nvSpPr>
        <p:spPr>
          <a:xfrm>
            <a:off x="501120" y="5131204"/>
            <a:ext cx="6360424" cy="1181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RT-Thread Nano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是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官方发布的一个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极简版内核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，针对资源受限的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MCU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系统，仅需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3KB Flash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、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1.2KB RAM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的内存资源</a:t>
            </a:r>
            <a:endParaRPr 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8" name="Picture 4" descr="RT-Thread IoT OS | LinkedIn">
            <a:extLst>
              <a:ext uri="{FF2B5EF4-FFF2-40B4-BE49-F238E27FC236}">
                <a16:creationId xmlns:a16="http://schemas.microsoft.com/office/drawing/2014/main" id="{C4AE7919-1F1D-21FC-2A7D-75760CD9374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612" y="1268802"/>
            <a:ext cx="3858644" cy="119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T-Thread 文档中心">
            <a:extLst>
              <a:ext uri="{FF2B5EF4-FFF2-40B4-BE49-F238E27FC236}">
                <a16:creationId xmlns:a16="http://schemas.microsoft.com/office/drawing/2014/main" id="{85929925-39B7-43E7-3F6A-E00258C3889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93" y="2777767"/>
            <a:ext cx="4658517" cy="291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Calibri" panose="020F0502020204030204" charset="0"/>
                <a:cs typeface="Calibri" panose="020F0502020204030204" charset="0"/>
              </a:rPr>
              <a:t>6</a:t>
            </a:fld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47958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600" b="1" kern="0" spc="-5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charset="0"/>
              </a:rPr>
              <a:t>我们的目标</a:t>
            </a:r>
            <a:endParaRPr lang="en-US" altLang="zh-CN" sz="3600" b="1" kern="0" spc="-5" dirty="0">
              <a:latin typeface="黑体" panose="02010609060101010101" pitchFamily="49" charset="-122"/>
              <a:ea typeface="黑体" panose="02010609060101010101" pitchFamily="49" charset="-122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E2E93EF-52B1-DFDA-5AC8-D31E0950F720}"/>
              </a:ext>
            </a:extLst>
          </p:cNvPr>
          <p:cNvSpPr txBox="1"/>
          <p:nvPr/>
        </p:nvSpPr>
        <p:spPr>
          <a:xfrm>
            <a:off x="686993" y="3108346"/>
            <a:ext cx="10519010" cy="120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9090" algn="l"/>
                <a:tab pos="339725" algn="l"/>
              </a:tabLst>
            </a:pP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改写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Nano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内核，保留其轻量级、高实时性、低功耗等核心特性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>
              <a:lnSpc>
                <a:spcPct val="13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9090" algn="l"/>
                <a:tab pos="339725" algn="l"/>
              </a:tabLst>
            </a:pP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提供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Rust-native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API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和工具链，允许开发者用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编写应用程序和驱动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9090" algn="l"/>
                <a:tab pos="339725" algn="l"/>
              </a:tabLst>
            </a:pP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提升安全性与可靠性，并拓展用户生态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8A30D21-3584-FF92-EFCA-45D15ECFF830}"/>
              </a:ext>
            </a:extLst>
          </p:cNvPr>
          <p:cNvSpPr txBox="1"/>
          <p:nvPr/>
        </p:nvSpPr>
        <p:spPr>
          <a:xfrm>
            <a:off x="439769" y="4468404"/>
            <a:ext cx="10519010" cy="3792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预期成果</a:t>
            </a:r>
            <a:r>
              <a:rPr lang="zh-CN" altLang="en-US" sz="2000" spc="-5" dirty="0">
                <a:solidFill>
                  <a:srgbClr val="333333"/>
                </a:solidFill>
                <a:latin typeface="Helvetica Neue"/>
                <a:cs typeface="Calibri" panose="020F0502020204030204" charset="0"/>
              </a:rPr>
              <a:t>：</a:t>
            </a:r>
            <a:endParaRPr lang="en-US" altLang="zh-CN" sz="2000" spc="-5" dirty="0">
              <a:solidFill>
                <a:srgbClr val="333333"/>
              </a:solidFill>
              <a:latin typeface="Helvetica Neue"/>
              <a:cs typeface="Calibri" panose="020F0502020204030204" charset="0"/>
            </a:endParaRPr>
          </a:p>
        </p:txBody>
      </p:sp>
      <p:sp>
        <p:nvSpPr>
          <p:cNvPr id="4" name="圆角矩形 23">
            <a:extLst>
              <a:ext uri="{FF2B5EF4-FFF2-40B4-BE49-F238E27FC236}">
                <a16:creationId xmlns:a16="http://schemas.microsoft.com/office/drawing/2014/main" id="{8A3AD82E-4201-5EF8-29C5-E9F258E1078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1734" y="4774877"/>
            <a:ext cx="11570508" cy="1677272"/>
          </a:xfrm>
          <a:prstGeom prst="roundRect">
            <a:avLst>
              <a:gd name="adj" fmla="val 9450"/>
            </a:avLst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Rust-native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内核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：从底层数据结构（如任务控制块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TCB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）到调度器均基于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实现，无全局锁设计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保优增良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：保持原先优良特性的同时，提高安全性和可靠性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支持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开发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：集成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Cargo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构建系统，提供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标准子库和硬件抽象层</a:t>
            </a:r>
            <a:endParaRPr lang="en-US" altLang="zh-CN" sz="2000" b="1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470944A-90B6-0566-0C0E-2BCF0D208C3A}"/>
              </a:ext>
            </a:extLst>
          </p:cNvPr>
          <p:cNvSpPr/>
          <p:nvPr/>
        </p:nvSpPr>
        <p:spPr>
          <a:xfrm>
            <a:off x="996191" y="1443217"/>
            <a:ext cx="1300739" cy="5479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基础头文件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BD55B78-0E3E-B346-2389-4B64EF9D8A78}"/>
              </a:ext>
            </a:extLst>
          </p:cNvPr>
          <p:cNvSpPr/>
          <p:nvPr/>
        </p:nvSpPr>
        <p:spPr>
          <a:xfrm>
            <a:off x="2983123" y="1452402"/>
            <a:ext cx="910698" cy="56682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B948A4-6D43-D6A9-CFA8-7852DEF8D6E1}"/>
              </a:ext>
            </a:extLst>
          </p:cNvPr>
          <p:cNvSpPr/>
          <p:nvPr/>
        </p:nvSpPr>
        <p:spPr>
          <a:xfrm>
            <a:off x="4519332" y="1442811"/>
            <a:ext cx="1900074" cy="5856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基础服务</a:t>
            </a:r>
            <a:r>
              <a:rPr lang="en-US" altLang="zh-CN" sz="1600" b="1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kservice</a:t>
            </a:r>
            <a:endParaRPr lang="zh-CN" altLang="en-US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15C0A34-BD75-B87E-7DB5-D750CF98B01B}"/>
              </a:ext>
            </a:extLst>
          </p:cNvPr>
          <p:cNvSpPr/>
          <p:nvPr/>
        </p:nvSpPr>
        <p:spPr>
          <a:xfrm>
            <a:off x="7190648" y="1424357"/>
            <a:ext cx="1063358" cy="5856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线程管理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F903773-3CF0-F903-80C5-DC96A1DCB411}"/>
              </a:ext>
            </a:extLst>
          </p:cNvPr>
          <p:cNvSpPr/>
          <p:nvPr/>
        </p:nvSpPr>
        <p:spPr>
          <a:xfrm>
            <a:off x="9093250" y="2303391"/>
            <a:ext cx="1300697" cy="566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内存管理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EEA5EAB-AEE5-BF14-1BA9-0ECA8CAD7DBF}"/>
              </a:ext>
            </a:extLst>
          </p:cNvPr>
          <p:cNvSpPr/>
          <p:nvPr/>
        </p:nvSpPr>
        <p:spPr>
          <a:xfrm>
            <a:off x="9093251" y="601413"/>
            <a:ext cx="1300696" cy="566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通信与同步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5DB3847-5A42-0E56-5A95-A576DCA5D3C1}"/>
              </a:ext>
            </a:extLst>
          </p:cNvPr>
          <p:cNvSpPr/>
          <p:nvPr/>
        </p:nvSpPr>
        <p:spPr>
          <a:xfrm>
            <a:off x="9093251" y="1452402"/>
            <a:ext cx="1300696" cy="566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EFC66-AB76-87FB-743A-288EB0521832}"/>
              </a:ext>
            </a:extLst>
          </p:cNvPr>
          <p:cNvSpPr txBox="1"/>
          <p:nvPr/>
        </p:nvSpPr>
        <p:spPr>
          <a:xfrm>
            <a:off x="345363" y="2513128"/>
            <a:ext cx="6096000" cy="46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总体目标</a:t>
            </a:r>
            <a:r>
              <a:rPr lang="zh-CN" altLang="en-US" sz="18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</a:t>
            </a:r>
            <a:endParaRPr lang="en-US" altLang="zh-CN" sz="18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95AF9453-D181-0A9C-7C92-1FF433D94325}"/>
              </a:ext>
            </a:extLst>
          </p:cNvPr>
          <p:cNvSpPr/>
          <p:nvPr/>
        </p:nvSpPr>
        <p:spPr>
          <a:xfrm>
            <a:off x="2398174" y="1562722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7FA7E16-78FD-74C1-677C-75C66529A5E1}"/>
              </a:ext>
            </a:extLst>
          </p:cNvPr>
          <p:cNvSpPr/>
          <p:nvPr/>
        </p:nvSpPr>
        <p:spPr>
          <a:xfrm>
            <a:off x="3994108" y="1558862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2997FC1-49AB-CD6F-D178-A75A916F853D}"/>
              </a:ext>
            </a:extLst>
          </p:cNvPr>
          <p:cNvSpPr/>
          <p:nvPr/>
        </p:nvSpPr>
        <p:spPr>
          <a:xfrm>
            <a:off x="6567666" y="1561371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6F85A5E-4924-C0A1-5A5F-72B4D10488B4}"/>
              </a:ext>
            </a:extLst>
          </p:cNvPr>
          <p:cNvSpPr/>
          <p:nvPr/>
        </p:nvSpPr>
        <p:spPr>
          <a:xfrm>
            <a:off x="8393284" y="1610251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F66189-F307-878D-A2B9-75ACE092F23F}"/>
              </a:ext>
            </a:extLst>
          </p:cNvPr>
          <p:cNvSpPr txBox="1"/>
          <p:nvPr/>
        </p:nvSpPr>
        <p:spPr>
          <a:xfrm>
            <a:off x="356293" y="1407097"/>
            <a:ext cx="446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Why</a:t>
            </a:r>
            <a:r>
              <a:rPr lang="en-US" altLang="zh-CN" sz="3600" dirty="0"/>
              <a:t>:</a:t>
            </a:r>
            <a:r>
              <a:rPr lang="zh-CN" altLang="en-US" sz="3600" b="1" dirty="0"/>
              <a:t>前瞻性与创新点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10FAF4-A0C6-92A8-D5C1-33D7C736F35D}"/>
              </a:ext>
            </a:extLst>
          </p:cNvPr>
          <p:cNvSpPr txBox="1"/>
          <p:nvPr/>
        </p:nvSpPr>
        <p:spPr>
          <a:xfrm>
            <a:off x="793897" y="2353721"/>
            <a:ext cx="6096000" cy="299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更加安全的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  <a:p>
            <a:pPr marL="355600" indent="-3429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系统的光明前景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嵌入式领域的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8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C92B8F-C9A3-1A6E-A804-6F4B289A8826}"/>
              </a:ext>
            </a:extLst>
          </p:cNvPr>
          <p:cNvSpPr txBox="1"/>
          <p:nvPr/>
        </p:nvSpPr>
        <p:spPr>
          <a:xfrm>
            <a:off x="345363" y="1196879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更加安全的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endParaRPr lang="zh-CN" altLang="en-US" sz="24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920F3B-0825-7800-25B9-E6959F2ADC7D}"/>
              </a:ext>
            </a:extLst>
          </p:cNvPr>
          <p:cNvSpPr txBox="1"/>
          <p:nvPr/>
        </p:nvSpPr>
        <p:spPr>
          <a:xfrm>
            <a:off x="686993" y="1878570"/>
            <a:ext cx="108670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4282"/>
                </a:solidFill>
              </a:rPr>
              <a:t>内存管理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4282"/>
                </a:solidFill>
              </a:rPr>
              <a:t>C</a:t>
            </a:r>
            <a:r>
              <a:rPr lang="zh-CN" altLang="en-US" sz="2400" b="1" dirty="0">
                <a:solidFill>
                  <a:srgbClr val="004282"/>
                </a:solidFill>
              </a:rPr>
              <a:t>的困境：需手动分配</a:t>
            </a:r>
            <a:r>
              <a:rPr lang="en-US" altLang="zh-CN" sz="2400" b="1" dirty="0">
                <a:solidFill>
                  <a:srgbClr val="004282"/>
                </a:solidFill>
              </a:rPr>
              <a:t>/</a:t>
            </a:r>
            <a:r>
              <a:rPr lang="zh-CN" altLang="en-US" sz="2400" b="1" dirty="0">
                <a:solidFill>
                  <a:srgbClr val="004282"/>
                </a:solidFill>
              </a:rPr>
              <a:t>释放内存，极易出现泄漏、野指针和缓冲区溢出。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4282"/>
                </a:solidFill>
              </a:rPr>
              <a:t>Rust</a:t>
            </a:r>
            <a:r>
              <a:rPr lang="zh-CN" altLang="en-US" sz="2400" b="1" dirty="0">
                <a:solidFill>
                  <a:srgbClr val="004282"/>
                </a:solidFill>
              </a:rPr>
              <a:t>解法：通过所有权系统和编译期借用检查，自动管理内存生命周期，消除空指针和越界访问。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4282"/>
                </a:solidFill>
              </a:rPr>
              <a:t>并发安全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4282"/>
                </a:solidFill>
              </a:rPr>
              <a:t>C</a:t>
            </a:r>
            <a:r>
              <a:rPr lang="zh-CN" altLang="en-US" sz="2400" b="1" dirty="0">
                <a:solidFill>
                  <a:srgbClr val="004282"/>
                </a:solidFill>
              </a:rPr>
              <a:t>的隐患：依赖开发者手动加锁，数据竞争和死锁频发。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4282"/>
                </a:solidFill>
              </a:rPr>
              <a:t>Rust</a:t>
            </a:r>
            <a:r>
              <a:rPr lang="zh-CN" altLang="en-US" sz="2400" b="1" dirty="0">
                <a:solidFill>
                  <a:srgbClr val="004282"/>
                </a:solidFill>
              </a:rPr>
              <a:t>策略：基于</a:t>
            </a:r>
            <a:r>
              <a:rPr lang="en-US" altLang="zh-CN" sz="2400" b="1" dirty="0">
                <a:solidFill>
                  <a:srgbClr val="004282"/>
                </a:solidFill>
              </a:rPr>
              <a:t>"</a:t>
            </a:r>
            <a:r>
              <a:rPr lang="zh-CN" altLang="en-US" sz="2400" b="1" dirty="0">
                <a:solidFill>
                  <a:srgbClr val="004282"/>
                </a:solidFill>
              </a:rPr>
              <a:t>共享不可变，可变不共享</a:t>
            </a:r>
            <a:r>
              <a:rPr lang="en-US" altLang="zh-CN" sz="2400" b="1" dirty="0">
                <a:solidFill>
                  <a:srgbClr val="004282"/>
                </a:solidFill>
              </a:rPr>
              <a:t>"</a:t>
            </a:r>
            <a:r>
              <a:rPr lang="zh-CN" altLang="en-US" sz="2400" b="1" dirty="0">
                <a:solidFill>
                  <a:srgbClr val="004282"/>
                </a:solidFill>
              </a:rPr>
              <a:t>原则，编译时禁止数据竞争，多线程减少并发漏洞。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4282"/>
                </a:solidFill>
              </a:rPr>
              <a:t>开发效率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4282"/>
                </a:solidFill>
              </a:rPr>
              <a:t>C</a:t>
            </a:r>
            <a:r>
              <a:rPr lang="zh-CN" altLang="en-US" sz="2400" b="1" dirty="0">
                <a:solidFill>
                  <a:srgbClr val="004282"/>
                </a:solidFill>
              </a:rPr>
              <a:t>的局限：缺乏现代语言特性（如泛型、模式匹配），代码冗余度高。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4282"/>
                </a:solidFill>
              </a:rPr>
              <a:t>Rust</a:t>
            </a:r>
            <a:r>
              <a:rPr lang="zh-CN" altLang="en-US" sz="2400" b="1" dirty="0">
                <a:solidFill>
                  <a:srgbClr val="004282"/>
                </a:solidFill>
              </a:rPr>
              <a:t>创新：支持零成本抽象和强类型推导，相同功能所需代码量减少，配合</a:t>
            </a:r>
            <a:r>
              <a:rPr lang="en-US" altLang="zh-CN" sz="2400" b="1" dirty="0">
                <a:solidFill>
                  <a:srgbClr val="004282"/>
                </a:solidFill>
              </a:rPr>
              <a:t>Cargo</a:t>
            </a:r>
            <a:r>
              <a:rPr lang="zh-CN" altLang="en-US" sz="2400" b="1" dirty="0">
                <a:solidFill>
                  <a:srgbClr val="004282"/>
                </a:solidFill>
              </a:rPr>
              <a:t>工具链，提升依赖管理效率。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575683" y="1328888"/>
            <a:ext cx="335280" cy="3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  <a:endParaRPr lang="en-US" altLang="zh-CN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E1E415-78B1-2847-A29A-7D0D69B9BC01}"/>
              </a:ext>
            </a:extLst>
          </p:cNvPr>
          <p:cNvSpPr/>
          <p:nvPr/>
        </p:nvSpPr>
        <p:spPr>
          <a:xfrm>
            <a:off x="1109272" y="4017776"/>
            <a:ext cx="839449" cy="718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84E32F-329B-2816-E927-0ACF899F6E78}"/>
              </a:ext>
            </a:extLst>
          </p:cNvPr>
          <p:cNvSpPr txBox="1"/>
          <p:nvPr/>
        </p:nvSpPr>
        <p:spPr>
          <a:xfrm>
            <a:off x="2946795" y="5606902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ct val="11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400" b="1" dirty="0">
                <a:solidFill>
                  <a:srgbClr val="FF0000"/>
                </a:solidFill>
              </a:rPr>
              <a:t>Rust </a:t>
            </a:r>
            <a:r>
              <a:rPr lang="zh-CN" altLang="en-US" sz="2400" b="1" dirty="0">
                <a:solidFill>
                  <a:srgbClr val="FF0000"/>
                </a:solidFill>
              </a:rPr>
              <a:t>正在加速迈入主流开发语言的行列</a:t>
            </a:r>
            <a:r>
              <a:rPr lang="zh-CN" altLang="en-US" sz="2400" b="1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！</a:t>
            </a:r>
            <a:endParaRPr lang="en-US" altLang="zh-CN" sz="2400" b="1" spc="-5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D0C7780-FA6A-0B96-A23B-556DD388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63" y="1481614"/>
            <a:ext cx="8914673" cy="41252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79294C-1D8A-AFBB-6C33-6004248CADE9}"/>
              </a:ext>
            </a:extLst>
          </p:cNvPr>
          <p:cNvSpPr txBox="1"/>
          <p:nvPr/>
        </p:nvSpPr>
        <p:spPr>
          <a:xfrm>
            <a:off x="249670" y="1098002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语言的光明前景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2352</Words>
  <Application>Microsoft Office PowerPoint</Application>
  <PresentationFormat>宽屏</PresentationFormat>
  <Paragraphs>195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-apple-system</vt:lpstr>
      <vt:lpstr>Arial Unicode MS</vt:lpstr>
      <vt:lpstr>Helvetica Neue</vt:lpstr>
      <vt:lpstr>inherit</vt:lpstr>
      <vt:lpstr>等线</vt:lpstr>
      <vt:lpstr>等线 Light</vt:lpstr>
      <vt:lpstr>黑体</vt:lpstr>
      <vt:lpstr>Arial</vt:lpstr>
      <vt:lpstr>Calibri</vt:lpstr>
      <vt:lpstr>Comic Sans MS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Yuyang Zhao</dc:creator>
  <cp:lastModifiedBy>Yuyang Zhao</cp:lastModifiedBy>
  <cp:revision>9</cp:revision>
  <dcterms:created xsi:type="dcterms:W3CDTF">2025-04-19T10:57:35Z</dcterms:created>
  <dcterms:modified xsi:type="dcterms:W3CDTF">2025-04-21T07:48:10Z</dcterms:modified>
</cp:coreProperties>
</file>